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2"/>
  </p:notesMasterIdLst>
  <p:sldIdLst>
    <p:sldId id="256" r:id="rId2"/>
    <p:sldId id="363" r:id="rId3"/>
    <p:sldId id="364" r:id="rId4"/>
    <p:sldId id="365" r:id="rId5"/>
    <p:sldId id="432" r:id="rId6"/>
    <p:sldId id="366" r:id="rId7"/>
    <p:sldId id="367" r:id="rId8"/>
    <p:sldId id="290" r:id="rId9"/>
    <p:sldId id="257" r:id="rId10"/>
    <p:sldId id="262" r:id="rId11"/>
    <p:sldId id="263" r:id="rId12"/>
    <p:sldId id="264" r:id="rId13"/>
    <p:sldId id="291" r:id="rId14"/>
    <p:sldId id="368" r:id="rId15"/>
    <p:sldId id="370" r:id="rId16"/>
    <p:sldId id="371" r:id="rId17"/>
    <p:sldId id="403" r:id="rId18"/>
    <p:sldId id="515" r:id="rId19"/>
    <p:sldId id="409" r:id="rId20"/>
    <p:sldId id="516" r:id="rId21"/>
    <p:sldId id="410" r:id="rId22"/>
    <p:sldId id="411" r:id="rId23"/>
    <p:sldId id="373" r:id="rId24"/>
    <p:sldId id="375" r:id="rId25"/>
    <p:sldId id="406" r:id="rId26"/>
    <p:sldId id="376" r:id="rId27"/>
    <p:sldId id="424" r:id="rId28"/>
    <p:sldId id="415" r:id="rId29"/>
    <p:sldId id="422" r:id="rId30"/>
    <p:sldId id="423" r:id="rId31"/>
    <p:sldId id="378" r:id="rId32"/>
    <p:sldId id="427" r:id="rId33"/>
    <p:sldId id="428" r:id="rId34"/>
    <p:sldId id="408" r:id="rId35"/>
    <p:sldId id="381" r:id="rId36"/>
    <p:sldId id="382" r:id="rId37"/>
    <p:sldId id="383" r:id="rId38"/>
    <p:sldId id="384" r:id="rId39"/>
    <p:sldId id="385" r:id="rId40"/>
    <p:sldId id="418" r:id="rId41"/>
    <p:sldId id="429" r:id="rId42"/>
    <p:sldId id="388" r:id="rId43"/>
    <p:sldId id="389" r:id="rId44"/>
    <p:sldId id="420" r:id="rId45"/>
    <p:sldId id="426" r:id="rId46"/>
    <p:sldId id="430" r:id="rId47"/>
    <p:sldId id="272" r:id="rId48"/>
    <p:sldId id="310" r:id="rId49"/>
    <p:sldId id="279" r:id="rId50"/>
    <p:sldId id="320" r:id="rId51"/>
    <p:sldId id="431" r:id="rId52"/>
    <p:sldId id="525" r:id="rId53"/>
    <p:sldId id="519" r:id="rId54"/>
    <p:sldId id="520" r:id="rId55"/>
    <p:sldId id="433" r:id="rId56"/>
    <p:sldId id="435" r:id="rId57"/>
    <p:sldId id="436" r:id="rId58"/>
    <p:sldId id="437" r:id="rId59"/>
    <p:sldId id="438" r:id="rId60"/>
    <p:sldId id="442" r:id="rId61"/>
    <p:sldId id="512" r:id="rId62"/>
    <p:sldId id="444" r:id="rId63"/>
    <p:sldId id="521" r:id="rId64"/>
    <p:sldId id="447" r:id="rId65"/>
    <p:sldId id="448" r:id="rId66"/>
    <p:sldId id="449" r:id="rId67"/>
    <p:sldId id="450" r:id="rId68"/>
    <p:sldId id="451" r:id="rId69"/>
    <p:sldId id="452" r:id="rId70"/>
    <p:sldId id="453" r:id="rId71"/>
    <p:sldId id="464" r:id="rId72"/>
    <p:sldId id="465" r:id="rId73"/>
    <p:sldId id="523" r:id="rId74"/>
    <p:sldId id="467" r:id="rId75"/>
    <p:sldId id="470" r:id="rId76"/>
    <p:sldId id="522" r:id="rId77"/>
    <p:sldId id="473" r:id="rId78"/>
    <p:sldId id="518" r:id="rId79"/>
    <p:sldId id="504" r:id="rId80"/>
    <p:sldId id="505" r:id="rId81"/>
    <p:sldId id="506" r:id="rId82"/>
    <p:sldId id="507" r:id="rId83"/>
    <p:sldId id="508" r:id="rId84"/>
    <p:sldId id="509" r:id="rId85"/>
    <p:sldId id="511" r:id="rId86"/>
    <p:sldId id="482" r:id="rId87"/>
    <p:sldId id="483" r:id="rId88"/>
    <p:sldId id="484" r:id="rId89"/>
    <p:sldId id="486" r:id="rId90"/>
    <p:sldId id="487" r:id="rId91"/>
    <p:sldId id="489" r:id="rId92"/>
    <p:sldId id="494" r:id="rId93"/>
    <p:sldId id="495" r:id="rId94"/>
    <p:sldId id="496" r:id="rId95"/>
    <p:sldId id="497" r:id="rId96"/>
    <p:sldId id="498" r:id="rId97"/>
    <p:sldId id="526" r:id="rId98"/>
    <p:sldId id="527" r:id="rId99"/>
    <p:sldId id="500" r:id="rId100"/>
    <p:sldId id="503" r:id="rId101"/>
    <p:sldId id="490" r:id="rId102"/>
    <p:sldId id="491" r:id="rId103"/>
    <p:sldId id="492" r:id="rId104"/>
    <p:sldId id="325" r:id="rId105"/>
    <p:sldId id="330" r:id="rId106"/>
    <p:sldId id="331" r:id="rId107"/>
    <p:sldId id="332" r:id="rId108"/>
    <p:sldId id="338" r:id="rId109"/>
    <p:sldId id="524" r:id="rId110"/>
    <p:sldId id="357" r:id="rId1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59" autoAdjust="0"/>
    <p:restoredTop sz="86320" autoAdjust="0"/>
  </p:normalViewPr>
  <p:slideViewPr>
    <p:cSldViewPr>
      <p:cViewPr>
        <p:scale>
          <a:sx n="70" d="100"/>
          <a:sy n="70" d="100"/>
        </p:scale>
        <p:origin x="-1074" y="180"/>
      </p:cViewPr>
      <p:guideLst>
        <p:guide orient="horz" pos="2160"/>
        <p:guide pos="2880"/>
      </p:guideLst>
    </p:cSldViewPr>
  </p:slideViewPr>
  <p:outlineViewPr>
    <p:cViewPr>
      <p:scale>
        <a:sx n="33" d="100"/>
        <a:sy n="33" d="100"/>
      </p:scale>
      <p:origin x="0" y="629"/>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B0B966-76D4-4227-AD8D-0161A01B1FCF}" type="datetimeFigureOut">
              <a:rPr lang="cs-CZ" smtClean="0"/>
              <a:t>23. 10. 2015</a:t>
            </a:fld>
            <a:endParaRPr lang="cs-CZ"/>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57CD4D-0A07-4117-A98B-B047E2578893}" type="slidenum">
              <a:rPr lang="cs-CZ" smtClean="0"/>
              <a:t>‹#›</a:t>
            </a:fld>
            <a:endParaRPr lang="cs-CZ"/>
          </a:p>
        </p:txBody>
      </p:sp>
    </p:spTree>
    <p:extLst>
      <p:ext uri="{BB962C8B-B14F-4D97-AF65-F5344CB8AC3E}">
        <p14:creationId xmlns:p14="http://schemas.microsoft.com/office/powerpoint/2010/main" val="2898372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err="1" smtClean="0"/>
              <a:t>We</a:t>
            </a:r>
            <a:r>
              <a:rPr lang="cs-CZ" baseline="0" dirty="0" smtClean="0"/>
              <a:t> </a:t>
            </a:r>
            <a:r>
              <a:rPr lang="cs-CZ" baseline="0" dirty="0" err="1" smtClean="0"/>
              <a:t>need</a:t>
            </a:r>
            <a:r>
              <a:rPr lang="cs-CZ" baseline="0" dirty="0" smtClean="0"/>
              <a:t> a </a:t>
            </a:r>
            <a:r>
              <a:rPr lang="cs-CZ" baseline="0" dirty="0" err="1" smtClean="0"/>
              <a:t>transition</a:t>
            </a:r>
            <a:r>
              <a:rPr lang="cs-CZ" baseline="0" dirty="0" smtClean="0"/>
              <a:t> </a:t>
            </a:r>
            <a:r>
              <a:rPr lang="cs-CZ" baseline="0" dirty="0" err="1" smtClean="0"/>
              <a:t>towards</a:t>
            </a:r>
            <a:r>
              <a:rPr lang="cs-CZ" baseline="0" dirty="0" smtClean="0"/>
              <a:t> </a:t>
            </a:r>
            <a:r>
              <a:rPr lang="cs-CZ" baseline="0" dirty="0" err="1" smtClean="0"/>
              <a:t>sustainable</a:t>
            </a:r>
            <a:r>
              <a:rPr lang="cs-CZ" baseline="0" dirty="0" smtClean="0"/>
              <a:t> </a:t>
            </a:r>
            <a:r>
              <a:rPr lang="cs-CZ" baseline="0" dirty="0" err="1" smtClean="0"/>
              <a:t>lifestyles</a:t>
            </a:r>
            <a:r>
              <a:rPr lang="cs-CZ" baseline="0" dirty="0" smtClean="0"/>
              <a:t>, and </a:t>
            </a:r>
            <a:r>
              <a:rPr lang="cs-CZ" baseline="0" dirty="0" err="1" smtClean="0"/>
              <a:t>stronger</a:t>
            </a:r>
            <a:r>
              <a:rPr lang="cs-CZ" baseline="0" dirty="0" smtClean="0"/>
              <a:t> </a:t>
            </a:r>
            <a:r>
              <a:rPr lang="cs-CZ" baseline="0" dirty="0" err="1" smtClean="0"/>
              <a:t>systemic</a:t>
            </a:r>
            <a:r>
              <a:rPr lang="cs-CZ" baseline="0" dirty="0" smtClean="0"/>
              <a:t> </a:t>
            </a:r>
            <a:r>
              <a:rPr lang="cs-CZ" baseline="0" dirty="0" err="1" smtClean="0"/>
              <a:t>changes</a:t>
            </a:r>
            <a:endParaRPr lang="cs-CZ" dirty="0"/>
          </a:p>
        </p:txBody>
      </p:sp>
      <p:sp>
        <p:nvSpPr>
          <p:cNvPr id="4" name="Slide Number Placeholder 3"/>
          <p:cNvSpPr>
            <a:spLocks noGrp="1"/>
          </p:cNvSpPr>
          <p:nvPr>
            <p:ph type="sldNum" sz="quarter" idx="10"/>
          </p:nvPr>
        </p:nvSpPr>
        <p:spPr/>
        <p:txBody>
          <a:bodyPr/>
          <a:lstStyle/>
          <a:p>
            <a:fld id="{AC57CD4D-0A07-4117-A98B-B047E2578893}" type="slidenum">
              <a:rPr lang="cs-CZ" smtClean="0"/>
              <a:t>13</a:t>
            </a:fld>
            <a:endParaRPr lang="cs-CZ"/>
          </a:p>
        </p:txBody>
      </p:sp>
    </p:spTree>
    <p:extLst>
      <p:ext uri="{BB962C8B-B14F-4D97-AF65-F5344CB8AC3E}">
        <p14:creationId xmlns:p14="http://schemas.microsoft.com/office/powerpoint/2010/main" val="3524493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15" name="Shape 1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55" name="Shape 1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Shape 30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8" name="Shape 3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fld id="{AC57CD4D-0A07-4117-A98B-B047E2578893}" type="slidenum">
              <a:rPr lang="cs-CZ" smtClean="0"/>
              <a:t>56</a:t>
            </a:fld>
            <a:endParaRPr lang="cs-CZ"/>
          </a:p>
        </p:txBody>
      </p:sp>
    </p:spTree>
    <p:extLst>
      <p:ext uri="{BB962C8B-B14F-4D97-AF65-F5344CB8AC3E}">
        <p14:creationId xmlns:p14="http://schemas.microsoft.com/office/powerpoint/2010/main" val="26975341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4" name="Shape 2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Shape 33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34" name="Shape 3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Shape 34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47" name="Shape 3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Shape 38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89" name="Shape 3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Shape 44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1" name="Shape 4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Shape 44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48" name="Shape 4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55" name="Shape 1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Shape 46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69" name="Shape 46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Shape 46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63" name="Shape 4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Shape 47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75" name="Shape 4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Shape 48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81" name="Shape 4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Shape 4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87" name="Shape 4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Shape 49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94" name="Shape 4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Shape 50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02" name="Shape 5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Shape 52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21" name="Shape 5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Shape 53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33" name="Shape 5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Shape 53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40" name="Shape 5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55" name="Shape 1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Shape 54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47" name="Shape 5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Shape 55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59" name="Shape 5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Shape 40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02" name="Shape 4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Shape 42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428" name="Shape 4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Shape 56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66" name="Shape 5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73" name="Shape 1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55" name="Shape 1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22" name="Shape 2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93" name="Shape 1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03" name="Shape 2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55" name="Shape 1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10/23/2015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10/23/2015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10/23/2015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www.google.cz/url?sa=i&amp;rct=j&amp;q=&amp;esrc=s&amp;source=images&amp;cd=&amp;cad=rja&amp;uact=8&amp;ved=0CAcQjRw&amp;url=http://praguebikeblog.blogspot.com/2013/08/showing-way.html&amp;ei=d5liVe2YHsz9UvSpgOgD&amp;bvm=bv.93990622,d.d24&amp;psig=AFQjCNGhUXzvwOsG5G9Kk_o6bQlXAVigPA&amp;ust=1432611533111255" TargetMode="Externa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hyperlink" Target="http://www.google.be/url?sa=i&amp;rct=j&amp;q=&amp;esrc=s&amp;source=images&amp;cd=&amp;cad=rja&amp;uact=8&amp;docid=aV_jSzllwd5zrM&amp;tbnid=v7aXOzcYNuUocM:&amp;ved=0CAUQjRw&amp;url=http://www.lilburnes.org/Students/robotics/robotics_home2.html&amp;ei=HxGDU9SoH6jV4QTA1oDoCg&amp;bvm=bv.67720277,d.bGE&amp;psig=AFQjCNHRrS0RzxBVv8xbcuavMjzT5LPV7g&amp;ust=1401184891874283" TargetMode="Externa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hyperlink" Target="http://www.google.be/url?sa=i&amp;rct=j&amp;q=&amp;esrc=s&amp;source=images&amp;cd=&amp;cad=rja&amp;uact=8&amp;docid=aV_jSzllwd5zrM&amp;tbnid=v7aXOzcYNuUocM:&amp;ved=0CAUQjRw&amp;url=http://www.lilburnes.org/Students/robotics/robotics_home2.html&amp;ei=HxGDU9SoH6jV4QTA1oDoCg&amp;bvm=bv.67720277,d.bGE&amp;psig=AFQjCNHRrS0RzxBVv8xbcuavMjzT5LPV7g&amp;ust=1401184891874283" TargetMode="Externa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www.google.cz/url?sa=i&amp;rct=j&amp;q=&amp;esrc=s&amp;source=images&amp;cd=&amp;cad=rja&amp;uact=8&amp;ved=0CAcQjRw&amp;url=http://www.wastewiseproductsinc.com/blog/sustainability/green-cleaning-recipes-just-say-no-to-harsh-chemicals/&amp;ei=uKFiVdnzKMGvU57XgagM&amp;bvm=bv.93990622,d.d24&amp;psig=AFQjCNHBtiryJRy1Fpn1oE3AHH2qylX5zA&amp;ust=1432613678352013" TargetMode="Externa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mailto:cajkova@glopolis.org" TargetMode="External"/><Relationship Id="rId2" Type="http://schemas.openxmlformats.org/officeDocument/2006/relationships/hyperlink" Target="mailto:destree@glopolis.org"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www.google.cz/imgres?imgurl=http://simplyleonardodicaprio.com/wp-content/uploads/31871.jpg&amp;imgrefurl=http://simplyleonardodicaprio.com/support/wwf-announces-partnership-with-leonardo-dicaprio-to-save-tigers-now&amp;h=225&amp;w=300&amp;tbnid=Lg-efzPh-T97rM:&amp;zoom=1&amp;docid=nqtIU0EhyUFfmM&amp;ei=rZ1iVcjSGIGtUeywgKgM&amp;tbm=isch&amp;ved=0CF8QMyghMCE" TargetMode="External"/><Relationship Id="rId3" Type="http://schemas.openxmlformats.org/officeDocument/2006/relationships/image" Target="../media/image25.gif"/><Relationship Id="rId7" Type="http://schemas.openxmlformats.org/officeDocument/2006/relationships/image" Target="../media/image4.png"/><Relationship Id="rId12" Type="http://schemas.openxmlformats.org/officeDocument/2006/relationships/image" Target="../media/image28.jpeg"/><Relationship Id="rId2" Type="http://schemas.openxmlformats.org/officeDocument/2006/relationships/hyperlink" Target="http://www.google.cz/url?sa=i&amp;rct=j&amp;q=&amp;esrc=s&amp;source=images&amp;cd=&amp;cad=rja&amp;uact=8&amp;ved=&amp;url=http://www.woool998.info/images/go-print.html&amp;ei=TKFiVYOVAcjbUciwgMgK&amp;bvm=bv.93990622,d.d24&amp;psig=AFQjCNFkP1LnrZ6032UiBeT_wDV0EhQGuw&amp;ust=1432613580189395" TargetMode="External"/><Relationship Id="rId1" Type="http://schemas.openxmlformats.org/officeDocument/2006/relationships/slideLayout" Target="../slideLayouts/slideLayout2.xml"/><Relationship Id="rId6" Type="http://schemas.openxmlformats.org/officeDocument/2006/relationships/hyperlink" Target="http://www.google.cz/url?sa=i&amp;rct=j&amp;q=&amp;esrc=s&amp;source=images&amp;cd=&amp;cad=rja&amp;uact=8&amp;ved=0CAcQjRw&amp;url=http://irevolution.net/tag/typhoon/&amp;ei=r5xiVdPyH4KBU5fXgGA&amp;bvm=bv.93990622,d.d24&amp;psig=AFQjCNHzSPhrjfmmcHuXKSW0lN87pKc1uA&amp;ust=1432612378617063" TargetMode="External"/><Relationship Id="rId11"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hyperlink" Target="http://www.google.cz/url?sa=i&amp;rct=j&amp;q=&amp;esrc=s&amp;source=images&amp;cd=&amp;ved=0CAcQjRw&amp;url=http://www.gestiondifferenciee.be/fr/installez-des-hotels-a-insectes-/146/2&amp;ei=fqViVfuzJsStUYW8gJgP&amp;bvm=bv.93990622,d.d24&amp;psig=AFQjCNHTx4tJsGMqKjSjHj97igmxQr3WnQ&amp;ust=1432614644778499" TargetMode="External"/><Relationship Id="rId4" Type="http://schemas.openxmlformats.org/officeDocument/2006/relationships/hyperlink" Target="javascript:window.close()" TargetMode="External"/><Relationship Id="rId9"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hyperlink" Target="http://www.google.cz/url?sa=i&amp;rct=j&amp;q=&amp;esrc=s&amp;source=images&amp;cd=&amp;cad=rja&amp;uact=8&amp;ved=0CAcQjRw&amp;url=http://www.wilderness-voice.com/2015/01/what-if-questions-that-motivate.html&amp;ei=H8hiVbXnO4XYU5OJgKAO&amp;bvm=bv.93990622,d.d24&amp;psig=AFQjCNF3W1DwRAd52cX9Gi9K5-5VaNZj0Q&amp;ust=1432623512826838"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hyperlink" Target="http://www.google.hr/url?sa=i&amp;rct=j&amp;q=&amp;esrc=s&amp;source=images&amp;cd=&amp;cad=rja&amp;uact=8&amp;ved=0CAcQjRw&amp;url=http://www.livelihoods.eu/&amp;ei=XeyUVZapBIKN7Qb166GQAw&amp;bvm=bv.96952980,d.ZGU&amp;psig=AFQjCNFdmPXa1LlkLZ3m-Wibh_v8mYCtbQ&amp;ust=1435909579408905"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hyperlink" Target="javascript:window.close()" TargetMode="External"/><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www.google.cz/url?sa=i&amp;rct=j&amp;q=&amp;esrc=s&amp;source=images&amp;cd=&amp;cad=rja&amp;uact=8&amp;ved=0CAcQjRw&amp;url=http://www.livescience.com/27692-deforestation.html&amp;ei=FKViVbXFLszbUei1gJgK&amp;bvm=bv.93990622,d.d24&amp;psig=AFQjCNHodIJp7AACJp04dH7mrhuqPQzXiQ&amp;ust=1432614539876948" TargetMode="External"/><Relationship Id="rId1" Type="http://schemas.openxmlformats.org/officeDocument/2006/relationships/slideLayout" Target="../slideLayouts/slideLayout2.xml"/><Relationship Id="rId5" Type="http://schemas.openxmlformats.org/officeDocument/2006/relationships/image" Target="../media/image25.gif"/><Relationship Id="rId4" Type="http://schemas.openxmlformats.org/officeDocument/2006/relationships/hyperlink" Target="http://www.google.cz/url?sa=i&amp;rct=j&amp;q=&amp;esrc=s&amp;source=images&amp;cd=&amp;cad=rja&amp;uact=8&amp;ved=&amp;url=http://www.woool998.info/images/go-print.html&amp;ei=TKFiVYOVAcjbUciwgMgK&amp;bvm=bv.93990622,d.d24&amp;psig=AFQjCNFkP1LnrZ6032UiBeT_wDV0EhQGuw&amp;ust=1432613580189395"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www.google.cz/url?sa=i&amp;rct=j&amp;q=&amp;esrc=s&amp;source=images&amp;cd=&amp;cad=rja&amp;uact=8&amp;ved=0CAcQjRw&amp;url=http://advocacy.britannica.com/blog/advocacy/2009/05/swine-flu-and-factory-farms-fast-track-to-disaster/&amp;ei=I8piVfm5BIr4UpffgMgO&amp;bvm=bv.93990622,d.d24&amp;psig=AFQjCNFqJHzT8bHqc8lmNJ0ZPk3w2-bsGg&amp;ust=1432624033880646" TargetMode="Externa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hyperlink" Target="http://www.google.cz/url?sa=i&amp;rct=j&amp;q=&amp;esrc=s&amp;source=images&amp;cd=&amp;cad=rja&amp;uact=8&amp;ved=0CAcQjRw&amp;url=http://dailytimes.com.ng/energy-saving-bulbs-and-health-effects/&amp;ei=kJhiVbDoBYLaU_uJgKAN&amp;bvm=bv.93990622,d.d24&amp;psig=AFQjCNF1ne5zMzf7MuLqpJAJ2N5h8zgAmA&amp;ust=1432611279121972"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0.jpeg"/><Relationship Id="rId2" Type="http://schemas.openxmlformats.org/officeDocument/2006/relationships/hyperlink" Target="http://www.google.cz/url?sa=i&amp;rct=j&amp;q=&amp;esrc=s&amp;source=images&amp;cd=&amp;cad=rja&amp;uact=8&amp;ved=0CAcQjRw&amp;url=http://www.ceskatelevize.cz/ct24/ekonomika/311454-agronom-ruzek-repka-je-pro-zemedelstvi-vyborna-plodina/&amp;ei=N6hiVb6mAsTwULemgegI&amp;bvm=bv.93990622,d.d24&amp;psig=AFQjCNH-ks-doHR5UKBXbGkbnSURLI_uNw&amp;ust=1432615327943916" TargetMode="External"/><Relationship Id="rId1" Type="http://schemas.openxmlformats.org/officeDocument/2006/relationships/slideLayout" Target="../slideLayouts/slideLayout2.xml"/><Relationship Id="rId6" Type="http://schemas.openxmlformats.org/officeDocument/2006/relationships/hyperlink" Target="http://www.google.cz/url?sa=i&amp;rct=j&amp;q=&amp;esrc=s&amp;source=images&amp;cd=&amp;cad=rja&amp;uact=8&amp;ved=0CAcQjRw&amp;url=http://www.wastewiseproductsinc.com/blog/sustainability/green-cleaning-recipes-just-say-no-to-harsh-chemicals/&amp;ei=uKFiVdnzKMGvU57XgagM&amp;bvm=bv.93990622,d.d24&amp;psig=AFQjCNHBtiryJRy1Fpn1oE3AHH2qylX5zA&amp;ust=1432613678352013" TargetMode="External"/><Relationship Id="rId5" Type="http://schemas.openxmlformats.org/officeDocument/2006/relationships/image" Target="../media/image27.jpeg"/><Relationship Id="rId4" Type="http://schemas.openxmlformats.org/officeDocument/2006/relationships/hyperlink" Target="http://www.google.cz/url?sa=i&amp;rct=j&amp;q=&amp;esrc=s&amp;source=images&amp;cd=&amp;ved=0CAcQjRw&amp;url=http://www.gestiondifferenciee.be/fr/installez-des-hotels-a-insectes-/146/2&amp;ei=fqViVfuzJsStUYW8gJgP&amp;bvm=bv.93990622,d.d24&amp;psig=AFQjCNHTx4tJsGMqKjSjHj97igmxQr3WnQ&amp;ust=1432614644778499"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www.google.cz/imgres?imgurl=http://simplyleonardodicaprio.com/wp-content/uploads/31871.jpg&amp;imgrefurl=http://simplyleonardodicaprio.com/support/wwf-announces-partnership-with-leonardo-dicaprio-to-save-tigers-now&amp;h=225&amp;w=300&amp;tbnid=Lg-efzPh-T97rM:&amp;zoom=1&amp;docid=nqtIU0EhyUFfmM&amp;ei=rZ1iVcjSGIGtUeywgKgM&amp;tbm=isch&amp;ved=0CF8QMyghMCE" TargetMode="External"/><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6.jpg"/><Relationship Id="rId4" Type="http://schemas.openxmlformats.org/officeDocument/2006/relationships/image" Target="../media/image55.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google.cz/url?sa=i&amp;rct=j&amp;q=&amp;esrc=s&amp;source=images&amp;cd=&amp;cad=rja&amp;uact=8&amp;ved=0CAcQjRw&amp;url=http://praguebikeblog.blogspot.com/2013/08/showing-way.html&amp;ei=d5liVe2YHsz9UvSpgOgD&amp;bvm=bv.93990622,d.d24&amp;psig=AFQjCNGhUXzvwOsG5G9Kk_o6bQlXAVigPA&amp;ust=1432611533111255" TargetMode="External"/><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hyperlink" Target="http://www.google.cz/url?sa=i&amp;rct=j&amp;q=&amp;esrc=s&amp;source=images&amp;cd=&amp;cad=rja&amp;uact=8&amp;ved=0CAcQjRw&amp;url=http://irevolution.net/tag/typhoon/&amp;ei=r5xiVdPyH4KBU5fXgGA&amp;bvm=bv.93990622,d.d24&amp;psig=AFQjCNHzSPhrjfmmcHuXKSW0lN87pKc1uA&amp;ust=1432612378617063" TargetMode="External"/><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www.google.hr/url?sa=i&amp;rct=j&amp;q=&amp;esrc=s&amp;source=images&amp;cd=&amp;cad=rja&amp;uact=8&amp;ved=0CAcQjRw&amp;url=http://www.livelihoods.eu/&amp;ei=XeyUVZapBIKN7Qb166GQAw&amp;bvm=bv.96952980,d.ZGU&amp;psig=AFQjCNFdmPXa1LlkLZ3m-Wibh_v8mYCtbQ&amp;ust=1435909579408905" TargetMode="External"/><Relationship Id="rId5" Type="http://schemas.openxmlformats.org/officeDocument/2006/relationships/image" Target="../media/image53.jpeg"/><Relationship Id="rId4" Type="http://schemas.openxmlformats.org/officeDocument/2006/relationships/image" Target="../media/image32.jpeg"/></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hyperlink" Target="http://www.google.cz/url?sa=i&amp;rct=j&amp;q=&amp;esrc=s&amp;source=images&amp;cd=&amp;cad=rja&amp;uact=8&amp;ved=0CAcQjRw&amp;url=http://irevolution.net/tag/typhoon/&amp;ei=r5xiVdPyH4KBU5fXgGA&amp;bvm=bv.93990622,d.d24&amp;psig=AFQjCNHzSPhrjfmmcHuXKSW0lN87pKc1uA&amp;ust=1432612378617063" TargetMode="External"/><Relationship Id="rId1" Type="http://schemas.openxmlformats.org/officeDocument/2006/relationships/slideLayout" Target="../slideLayouts/slideLayout2.xml"/><Relationship Id="rId6" Type="http://schemas.openxmlformats.org/officeDocument/2006/relationships/hyperlink" Target="http://www.google.cz/imgres?imgurl=http://simplyleonardodicaprio.com/wp-content/uploads/31871.jpg&amp;imgrefurl=http://simplyleonardodicaprio.com/support/wwf-announces-partnership-with-leonardo-dicaprio-to-save-tigers-now&amp;h=225&amp;w=300&amp;tbnid=Lg-efzPh-T97rM:&amp;zoom=1&amp;docid=nqtIU0EhyUFfmM&amp;ei=rZ1iVcjSGIGtUeywgKgM&amp;tbm=isch&amp;ved=0CF8QMyghMCE" TargetMode="External"/><Relationship Id="rId11" Type="http://schemas.openxmlformats.org/officeDocument/2006/relationships/image" Target="../media/image10.png"/><Relationship Id="rId5" Type="http://schemas.openxmlformats.org/officeDocument/2006/relationships/image" Target="../media/image5.jpeg"/><Relationship Id="rId10" Type="http://schemas.openxmlformats.org/officeDocument/2006/relationships/image" Target="../media/image9.jpeg"/><Relationship Id="rId4" Type="http://schemas.openxmlformats.org/officeDocument/2006/relationships/hyperlink" Target="http://www.google.cz/url?sa=i&amp;rct=j&amp;q=&amp;esrc=s&amp;source=images&amp;cd=&amp;cad=rja&amp;uact=8&amp;ved=0CAcQjRw&amp;url=http://www.latimes.com/nation/la-na-oil-spill-html-htmlstory.html&amp;ei=xqhiVcS4CIzjU9rfgfgH&amp;bvm=bv.93990622,d.d24&amp;psig=AFQjCNE0gNyQMZ5RGDgHM5z8RlKcalvmWQ&amp;ust=1432615485501347" TargetMode="External"/><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s://www.google.pl/url?sa=i&amp;rct=j&amp;q=&amp;esrc=s&amp;source=images&amp;cd=&amp;cad=rja&amp;uact=8&amp;ved=0CAcQjRw&amp;url=https://endellionbarge.wordpress.com/2013/05/29/roanne-to-clamecy-the-beautiful-nivernais-canal/&amp;ei=D21rVdOaFYSPU5i4gcAB&amp;bvm=bv.94455598,d.d24&amp;psig=AFQjCNGDGt90xoS4IxggZ45lJmFeQH_BcA&amp;ust=1433190022459225" TargetMode="Externa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openxmlformats.org/officeDocument/2006/relationships/hyperlink" Target="http://www.google.cz/imgres?imgurl=http://simplyleonardodicaprio.com/wp-content/uploads/31871.jpg&amp;imgrefurl=http://simplyleonardodicaprio.com/support/wwf-announces-partnership-with-leonardo-dicaprio-to-save-tigers-now&amp;h=225&amp;w=300&amp;tbnid=Lg-efzPh-T97rM:&amp;zoom=1&amp;docid=nqtIU0EhyUFfmM&amp;ei=rZ1iVcjSGIGtUeywgKgM&amp;tbm=isch&amp;ved=0CF8QMyghMCE" TargetMode="External"/><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30.png"/><Relationship Id="rId7" Type="http://schemas.openxmlformats.org/officeDocument/2006/relationships/hyperlink" Target="http://www.google.hr/url?sa=i&amp;rct=j&amp;q=&amp;esrc=s&amp;source=images&amp;cd=&amp;cad=rja&amp;uact=8&amp;ved=0CAcQjRw&amp;url=http://www.livelihoods.eu/&amp;ei=XeyUVZapBIKN7Qb166GQAw&amp;bvm=bv.96952980,d.ZGU&amp;psig=AFQjCNFdmPXa1LlkLZ3m-Wibh_v8mYCtbQ&amp;ust=1435909579408905"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76.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hyperlink" Target="http://www.google.cz/url?sa=i&amp;rct=j&amp;q=&amp;esrc=s&amp;source=images&amp;cd=&amp;cad=rja&amp;uact=8&amp;ved=0CAcQjRw&amp;url=http://www.jaina.org/news/145647/Minority-Status-for-Jains--Right-to-Freedom-of-Religion.htm&amp;ei=U6RiVZenB4HDUqyigNAG&amp;bvm=bv.93990622,d.d24&amp;psig=AFQjCNEGvtlGUx75fyVjmcRePQlaDXY-kA&amp;ust=1432614351402354" TargetMode="External"/><Relationship Id="rId5" Type="http://schemas.openxmlformats.org/officeDocument/2006/relationships/image" Target="../media/image75.emf"/><Relationship Id="rId4" Type="http://schemas.openxmlformats.org/officeDocument/2006/relationships/oleObject" Target="../embeddings/Microsoft_Excel_97-2003_Worksheet1.xls"/></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hyperlink" Target="http://www.google.cz/url?sa=i&amp;rct=j&amp;q=&amp;esrc=s&amp;source=images&amp;cd=&amp;cad=rja&amp;uact=8&amp;ved=0CAcQjRw&amp;url=http://pixgood.com/supply-and-demand-scale-clipart.html&amp;ei=sbBiVeDrD8nYU_DMgOgK&amp;psig=AFQjCNFC2IrNN2RBCP0C1LaEXxCNfCpfJg&amp;ust=1432617509394607" TargetMode="Externa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hyperlink" Target="http://www.clipartbest.com/cliparts/MiL/Lpy/MiLLpypAT.png"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4.jpeg"/><Relationship Id="rId7" Type="http://schemas.openxmlformats.org/officeDocument/2006/relationships/image" Target="../media/image17.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hyperlink" Target="http://www.google.sk/url?sa=i&amp;rct=j&amp;q=&amp;esrc=s&amp;source=images&amp;cd=&amp;cad=rja&amp;uact=8&amp;ved=0CAcQjRw&amp;url=http://www.cornerstone-pc.com/community-life/community-groups/&amp;ei=1SCIVYvWOev8ywPHlpZo&amp;psig=AFQjCNGbZRKClVtpIJtEVDH3iNld3PTrfA&amp;ust=1435071055268946" TargetMode="External"/><Relationship Id="rId9" Type="http://schemas.openxmlformats.org/officeDocument/2006/relationships/image" Target="../media/image19.jpeg"/></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5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hyperlink" Target="http://www.40daydetox.com/which-bean-pea-pulse-legume-or-dal-has-the-most-protein-content-day-21/pulses/" TargetMode="Externa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www.google.cz/url?sa=i&amp;rct=j&amp;q=&amp;esrc=s&amp;source=images&amp;cd=&amp;cad=rja&amp;uact=8&amp;ved=0CAcQjRw&amp;url=http://advocacy.britannica.com/blog/advocacy/2009/05/swine-flu-and-factory-farms-fast-track-to-disaster/&amp;ei=I8piVfm5BIr4UpffgMgO&amp;bvm=bv.93990622,d.d24&amp;psig=AFQjCNFqJHzT8bHqc8lmNJ0ZPk3w2-bsGg&amp;ust=1432624033880646" TargetMode="Externa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hyperlink" Target="http://www.google.cz/url?sa=i&amp;rct=j&amp;q=&amp;esrc=s&amp;source=images&amp;cd=&amp;cad=rja&amp;uact=8&amp;ved=0CAcQjRw&amp;url=http://dailytimes.com.ng/energy-saving-bulbs-and-health-effects/&amp;ei=kJhiVbDoBYLaU_uJgKAN&amp;bvm=bv.93990622,d.d24&amp;psig=AFQjCNF1ne5zMzf7MuLqpJAJ2N5h8zgAmA&amp;ust=1432611279121972"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www.google.cz/url?sa=i&amp;rct=j&amp;q=&amp;esrc=s&amp;source=images&amp;cd=&amp;cad=rja&amp;uact=8&amp;ved=0CAcQjRw&amp;url=http://www.livescience.com/27692-deforestation.html&amp;ei=FKViVbXFLszbUei1gJgK&amp;bvm=bv.93990622,d.d24&amp;psig=AFQjCNHodIJp7AACJp04dH7mrhuqPQzXiQ&amp;ust=1432614539876948" TargetMode="External"/><Relationship Id="rId1" Type="http://schemas.openxmlformats.org/officeDocument/2006/relationships/slideLayout" Target="../slideLayouts/slideLayout2.xml"/><Relationship Id="rId5" Type="http://schemas.openxmlformats.org/officeDocument/2006/relationships/image" Target="../media/image25.gif"/><Relationship Id="rId4" Type="http://schemas.openxmlformats.org/officeDocument/2006/relationships/hyperlink" Target="http://www.google.cz/url?sa=i&amp;rct=j&amp;q=&amp;esrc=s&amp;source=images&amp;cd=&amp;cad=rja&amp;uact=8&amp;ved=&amp;url=http://www.woool998.info/images/go-print.html&amp;ei=TKFiVYOVAcjbUciwgMgK&amp;bvm=bv.93990622,d.d24&amp;psig=AFQjCNFkP1LnrZ6032UiBeT_wDV0EhQGuw&amp;ust=1432613580189395"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www.google.cz/url?sa=i&amp;rct=j&amp;q=&amp;esrc=s&amp;source=images&amp;cd=&amp;cad=rja&amp;uact=8&amp;ved=0CAcQjRw&amp;url=http://irevolution.net/tag/typhoon/&amp;ei=r5xiVdPyH4KBU5fXgGA&amp;bvm=bv.93990622,d.d24&amp;psig=AFQjCNHzSPhrjfmmcHuXKSW0lN87pKc1uA&amp;ust=1432612378617063" TargetMode="External"/><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7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hyperlink" Target="http://www.dailymail.co.uk/news/article-2319825/The-great-global-food-gap-Families-world-photographed-weekly-shopping-reveal-cost-ranges-3-20-320.html"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www.google.cz/url?sa=i&amp;rct=j&amp;q=&amp;esrc=s&amp;source=images&amp;cd=&amp;cad=rja&amp;uact=8&amp;ved=0CAcQjRw&amp;url=https://bluecaravanblog.wordpress.com/2011/07/04/3things-to-change-the-world/&amp;ei=2sdiVfuiL4OBU6LqgFA&amp;bvm=bv.93990622,d.d24&amp;psig=AFQjCNHNP6i28FOzK7mXn4xFOw10OVC55g&amp;ust=1432623436307073"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www.google.cz/url?sa=i&amp;rct=j&amp;q=&amp;esrc=s&amp;source=images&amp;cd=&amp;cad=rja&amp;uact=8&amp;ved=0CAcQjRw&amp;url=http://dailytimes.com.ng/energy-saving-bulbs-and-health-effects/&amp;ei=kJhiVbDoBYLaU_uJgKAN&amp;bvm=bv.93990622,d.d24&amp;psig=AFQjCNF1ne5zMzf7MuLqpJAJ2N5h8zgAmA&amp;ust=1432611279121972"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www.google.cz/imgres?imgurl=http://simplyleonardodicaprio.com/wp-content/uploads/31871.jpg&amp;imgrefurl=http://simplyleonardodicaprio.com/support/wwf-announces-partnership-with-leonardo-dicaprio-to-save-tigers-now&amp;h=225&amp;w=300&amp;tbnid=Lg-efzPh-T97rM:&amp;zoom=1&amp;docid=nqtIU0EhyUFfmM&amp;ei=rZ1iVcjSGIGtUeywgKgM&amp;tbm=isch&amp;ved=0CF8QMyghMCE" TargetMode="External"/><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cs-CZ" dirty="0" err="1" smtClean="0"/>
              <a:t>How</a:t>
            </a:r>
            <a:r>
              <a:rPr lang="cs-CZ" dirty="0" smtClean="0"/>
              <a:t> </a:t>
            </a:r>
            <a:r>
              <a:rPr lang="cs-CZ" dirty="0" err="1" smtClean="0"/>
              <a:t>our</a:t>
            </a:r>
            <a:r>
              <a:rPr lang="cs-CZ" dirty="0" smtClean="0"/>
              <a:t> FOOD </a:t>
            </a:r>
            <a:br>
              <a:rPr lang="cs-CZ" dirty="0" smtClean="0"/>
            </a:br>
            <a:r>
              <a:rPr lang="cs-CZ" dirty="0" err="1" smtClean="0"/>
              <a:t>changes</a:t>
            </a:r>
            <a:r>
              <a:rPr lang="cs-CZ" dirty="0" smtClean="0"/>
              <a:t> </a:t>
            </a:r>
            <a:r>
              <a:rPr lang="cs-CZ" dirty="0" err="1" smtClean="0"/>
              <a:t>the</a:t>
            </a:r>
            <a:r>
              <a:rPr lang="cs-CZ" dirty="0"/>
              <a:t> </a:t>
            </a:r>
            <a:r>
              <a:rPr lang="cs-CZ" dirty="0" smtClean="0"/>
              <a:t>WORLD</a:t>
            </a:r>
            <a:endParaRPr lang="cs-CZ" dirty="0"/>
          </a:p>
        </p:txBody>
      </p:sp>
      <p:sp>
        <p:nvSpPr>
          <p:cNvPr id="3" name="Subtitle 2"/>
          <p:cNvSpPr>
            <a:spLocks noGrp="1"/>
          </p:cNvSpPr>
          <p:nvPr>
            <p:ph type="subTitle" idx="1"/>
          </p:nvPr>
        </p:nvSpPr>
        <p:spPr/>
        <p:txBody>
          <a:bodyPr/>
          <a:lstStyle/>
          <a:p>
            <a:r>
              <a:rPr lang="cs-CZ" dirty="0" err="1" smtClean="0"/>
              <a:t>We</a:t>
            </a:r>
            <a:r>
              <a:rPr lang="cs-CZ" dirty="0" smtClean="0"/>
              <a:t> </a:t>
            </a:r>
            <a:r>
              <a:rPr lang="cs-CZ" dirty="0" err="1" smtClean="0"/>
              <a:t>Eat</a:t>
            </a:r>
            <a:r>
              <a:rPr lang="cs-CZ" dirty="0" smtClean="0"/>
              <a:t> </a:t>
            </a:r>
            <a:r>
              <a:rPr lang="cs-CZ" dirty="0" err="1" smtClean="0"/>
              <a:t>responsibly</a:t>
            </a:r>
            <a:endParaRPr lang="cs-CZ" dirty="0"/>
          </a:p>
        </p:txBody>
      </p:sp>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9530" y="533400"/>
            <a:ext cx="1903336"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08725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cs-CZ"/>
          </a:p>
        </p:txBody>
      </p:sp>
      <p:pic>
        <p:nvPicPr>
          <p:cNvPr id="4" name="Content Placeholder 3" descr="http://1.bp.blogspot.com/-y6TtpUBCHvE/UhCwOS_W8iI/AAAAAAAAKX8/F-lTjkmbp5E/s700/tracks.jpg">
            <a:hlinkClick r:id="rId2"/>
          </p:cNvPr>
          <p:cNvPicPr>
            <a:picLocks noGrp="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914400" y="533400"/>
            <a:ext cx="7543800" cy="5558631"/>
          </a:xfrm>
          <a:prstGeom prst="rect">
            <a:avLst/>
          </a:prstGeom>
          <a:noFill/>
          <a:ln>
            <a:noFill/>
          </a:ln>
        </p:spPr>
      </p:pic>
    </p:spTree>
    <p:extLst>
      <p:ext uri="{BB962C8B-B14F-4D97-AF65-F5344CB8AC3E}">
        <p14:creationId xmlns:p14="http://schemas.microsoft.com/office/powerpoint/2010/main" val="54390705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Shape 424"/>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lvl="0">
              <a:buSzPct val="25000"/>
            </a:pPr>
            <a:r>
              <a:rPr lang="en-US" sz="4400" b="1" dirty="0">
                <a:solidFill>
                  <a:schemeClr val="dk1"/>
                </a:solidFill>
                <a:latin typeface="Calibri"/>
                <a:ea typeface="Calibri"/>
                <a:cs typeface="Calibri"/>
                <a:sym typeface="Calibri"/>
              </a:rPr>
              <a:t>Loss of varieties</a:t>
            </a:r>
          </a:p>
        </p:txBody>
      </p:sp>
      <p:sp>
        <p:nvSpPr>
          <p:cNvPr id="425" name="Shape 425"/>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0" marR="0" lvl="0" indent="0" algn="ctr" rtl="0">
              <a:spcBef>
                <a:spcPts val="0"/>
              </a:spcBef>
              <a:buClr>
                <a:srgbClr val="002060"/>
              </a:buClr>
              <a:buSzPct val="25000"/>
              <a:buFont typeface="Calibri"/>
              <a:buNone/>
            </a:pPr>
            <a:r>
              <a:rPr lang="en-US" sz="3200">
                <a:solidFill>
                  <a:srgbClr val="002060"/>
                </a:solidFill>
                <a:latin typeface="Calibri"/>
                <a:ea typeface="Calibri"/>
                <a:cs typeface="Calibri"/>
                <a:sym typeface="Calibri"/>
              </a:rPr>
              <a:t>Can we sustain the richness of our system of resources by discovering forgotten types of fruits &amp; vegetables? </a:t>
            </a:r>
          </a:p>
          <a:p>
            <a:pPr marL="342900" marR="0" lvl="0" indent="-139700" algn="ctr" rtl="0">
              <a:spcBef>
                <a:spcPts val="640"/>
              </a:spcBef>
              <a:buClr>
                <a:schemeClr val="dk1"/>
              </a:buClr>
              <a:buFont typeface="Calibri"/>
              <a:buNone/>
            </a:pPr>
            <a:endParaRPr sz="3200" b="0" i="0" u="none" strike="noStrike" cap="none" baseline="0">
              <a:solidFill>
                <a:srgbClr val="002060"/>
              </a:solidFill>
              <a:latin typeface="Calibri"/>
              <a:ea typeface="Calibri"/>
              <a:cs typeface="Calibri"/>
              <a:sym typeface="Calibri"/>
            </a:endParaRPr>
          </a:p>
          <a:p>
            <a:pPr marL="0" marR="0" lvl="0" indent="0" algn="ctr" rtl="0">
              <a:spcBef>
                <a:spcPts val="640"/>
              </a:spcBef>
              <a:buClr>
                <a:srgbClr val="002060"/>
              </a:buClr>
              <a:buSzPct val="25000"/>
              <a:buFont typeface="Calibri"/>
              <a:buNone/>
            </a:pPr>
            <a:r>
              <a:rPr lang="en-US" sz="3200">
                <a:solidFill>
                  <a:srgbClr val="002060"/>
                </a:solidFill>
                <a:latin typeface="Calibri"/>
                <a:ea typeface="Calibri"/>
                <a:cs typeface="Calibri"/>
                <a:sym typeface="Calibri"/>
              </a:rPr>
              <a:t>Do we value variety &amp; encourage farmers to continue to grow? </a:t>
            </a:r>
          </a:p>
          <a:p>
            <a:pPr marL="0" marR="0" lvl="0" indent="0" algn="l" rtl="0">
              <a:spcBef>
                <a:spcPts val="640"/>
              </a:spcBef>
              <a:buClr>
                <a:schemeClr val="dk1"/>
              </a:buClr>
              <a:buFont typeface="Calibri"/>
              <a:buNone/>
            </a:pPr>
            <a:endParaRPr sz="3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45495527"/>
      </p:ext>
    </p:extLst>
  </p:cSld>
  <p:clrMapOvr>
    <a:masterClrMapping/>
  </p:clrMapOvr>
  <p:transition spd="slow">
    <p:cut/>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What’s next?</a:t>
            </a:r>
            <a:endParaRPr lang="cs-CZ" dirty="0">
              <a:solidFill>
                <a:srgbClr val="FFC000"/>
              </a:solidFill>
            </a:endParaRPr>
          </a:p>
        </p:txBody>
      </p:sp>
      <p:pic>
        <p:nvPicPr>
          <p:cNvPr id="4" name="irc_mi" descr="http://www.lilburnes.org/Students/robotics/food-question-mark.jpg">
            <a:hlinkClick r:id="rId2"/>
          </p:cNvPr>
          <p:cNvPicPr>
            <a:picLocks noGrp="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2971800" y="2438400"/>
            <a:ext cx="3505200" cy="3200400"/>
          </a:xfrm>
          <a:prstGeom prst="rect">
            <a:avLst/>
          </a:prstGeom>
          <a:noFill/>
          <a:ln>
            <a:noFill/>
          </a:ln>
        </p:spPr>
      </p:pic>
    </p:spTree>
    <p:extLst>
      <p:ext uri="{BB962C8B-B14F-4D97-AF65-F5344CB8AC3E}">
        <p14:creationId xmlns:p14="http://schemas.microsoft.com/office/powerpoint/2010/main" val="78991347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cs-CZ"/>
          </a:p>
        </p:txBody>
      </p:sp>
      <p:sp>
        <p:nvSpPr>
          <p:cNvPr id="3" name="Content Placeholder 2"/>
          <p:cNvSpPr>
            <a:spLocks noGrp="1"/>
          </p:cNvSpPr>
          <p:nvPr>
            <p:ph idx="1"/>
          </p:nvPr>
        </p:nvSpPr>
        <p:spPr/>
        <p:txBody>
          <a:bodyPr/>
          <a:lstStyle/>
          <a:p>
            <a:pPr marL="0" indent="0" algn="ctr">
              <a:buNone/>
            </a:pPr>
            <a:r>
              <a:rPr lang="cs-CZ" dirty="0" smtClean="0"/>
              <a:t> </a:t>
            </a:r>
            <a:r>
              <a:rPr lang="cs-CZ" sz="4400" dirty="0" err="1" smtClean="0"/>
              <a:t>What</a:t>
            </a:r>
            <a:r>
              <a:rPr lang="cs-CZ" sz="4400" dirty="0" smtClean="0"/>
              <a:t> </a:t>
            </a:r>
            <a:r>
              <a:rPr lang="cs-CZ" sz="4400" dirty="0" err="1" smtClean="0"/>
              <a:t>kind</a:t>
            </a:r>
            <a:r>
              <a:rPr lang="cs-CZ" sz="4400" dirty="0" smtClean="0"/>
              <a:t> </a:t>
            </a:r>
            <a:r>
              <a:rPr lang="cs-CZ" sz="4400" dirty="0" err="1" smtClean="0"/>
              <a:t>of</a:t>
            </a:r>
            <a:r>
              <a:rPr lang="cs-CZ" sz="4400" dirty="0" smtClean="0"/>
              <a:t> </a:t>
            </a:r>
            <a:r>
              <a:rPr lang="cs-CZ" sz="4400" dirty="0" err="1" smtClean="0"/>
              <a:t>children</a:t>
            </a:r>
            <a:r>
              <a:rPr lang="cs-CZ" sz="4400" dirty="0" smtClean="0"/>
              <a:t> </a:t>
            </a:r>
          </a:p>
          <a:p>
            <a:pPr marL="0" indent="0" algn="ctr">
              <a:buNone/>
            </a:pPr>
            <a:r>
              <a:rPr lang="cs-CZ" sz="4400" dirty="0" smtClean="0"/>
              <a:t>are </a:t>
            </a:r>
            <a:r>
              <a:rPr lang="cs-CZ" sz="4400" dirty="0" err="1" smtClean="0"/>
              <a:t>we</a:t>
            </a:r>
            <a:r>
              <a:rPr lang="cs-CZ" sz="4400" dirty="0" smtClean="0"/>
              <a:t> </a:t>
            </a:r>
            <a:r>
              <a:rPr lang="cs-CZ" sz="4400" dirty="0" err="1" smtClean="0"/>
              <a:t>leaving</a:t>
            </a:r>
            <a:r>
              <a:rPr lang="cs-CZ" sz="4400" dirty="0" smtClean="0"/>
              <a:t> </a:t>
            </a:r>
            <a:r>
              <a:rPr lang="cs-CZ" sz="4400" dirty="0" err="1" smtClean="0"/>
              <a:t>behind</a:t>
            </a:r>
            <a:r>
              <a:rPr lang="cs-CZ" sz="4400" dirty="0" smtClean="0"/>
              <a:t> </a:t>
            </a:r>
          </a:p>
          <a:p>
            <a:pPr marL="0" indent="0" algn="ctr">
              <a:buNone/>
            </a:pPr>
            <a:r>
              <a:rPr lang="cs-CZ" sz="4400" dirty="0" err="1" smtClean="0"/>
              <a:t>for</a:t>
            </a:r>
            <a:r>
              <a:rPr lang="cs-CZ" sz="4400" dirty="0" smtClean="0"/>
              <a:t> </a:t>
            </a:r>
            <a:r>
              <a:rPr lang="cs-CZ" sz="4400" dirty="0" err="1" smtClean="0"/>
              <a:t>our</a:t>
            </a:r>
            <a:r>
              <a:rPr lang="cs-CZ" sz="4400" dirty="0" smtClean="0"/>
              <a:t> planet?</a:t>
            </a:r>
            <a:endParaRPr lang="cs-CZ" sz="4400" dirty="0"/>
          </a:p>
        </p:txBody>
      </p:sp>
      <p:pic>
        <p:nvPicPr>
          <p:cNvPr id="4" name="Shape 304"/>
          <p:cNvPicPr preferRelativeResize="0"/>
          <p:nvPr/>
        </p:nvPicPr>
        <p:blipFill rotWithShape="1">
          <a:blip r:embed="rId2"/>
          <a:srcRect/>
          <a:stretch/>
        </p:blipFill>
        <p:spPr>
          <a:xfrm>
            <a:off x="5868144" y="4941167"/>
            <a:ext cx="2821817" cy="1728191"/>
          </a:xfrm>
          <a:prstGeom prst="rect">
            <a:avLst/>
          </a:prstGeom>
          <a:noFill/>
          <a:ln>
            <a:noFill/>
          </a:ln>
        </p:spPr>
      </p:pic>
    </p:spTree>
    <p:extLst>
      <p:ext uri="{BB962C8B-B14F-4D97-AF65-F5344CB8AC3E}">
        <p14:creationId xmlns:p14="http://schemas.microsoft.com/office/powerpoint/2010/main" val="1712513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Raising global, responsible and active citizens?</a:t>
            </a:r>
            <a:endParaRPr lang="cs-CZ" dirty="0"/>
          </a:p>
        </p:txBody>
      </p:sp>
      <p:pic>
        <p:nvPicPr>
          <p:cNvPr id="4" name="Content Placeholder 3" descr="Education is the most powerful weapon which you can use to change the world.  - Nelson Mandela"/>
          <p:cNvPicPr>
            <a:picLocks noGrp="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533400" y="1524000"/>
            <a:ext cx="7848600" cy="4191000"/>
          </a:xfrm>
          <a:prstGeom prst="rect">
            <a:avLst/>
          </a:prstGeom>
          <a:noFill/>
          <a:ln>
            <a:noFill/>
          </a:ln>
        </p:spPr>
      </p:pic>
    </p:spTree>
    <p:extLst>
      <p:ext uri="{BB962C8B-B14F-4D97-AF65-F5344CB8AC3E}">
        <p14:creationId xmlns:p14="http://schemas.microsoft.com/office/powerpoint/2010/main" val="211044859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C000"/>
                </a:solidFill>
              </a:rPr>
              <a:t>What is responsible food consumption?</a:t>
            </a:r>
            <a:endParaRPr lang="cs-CZ" dirty="0">
              <a:solidFill>
                <a:srgbClr val="FFC000"/>
              </a:solidFill>
            </a:endParaRPr>
          </a:p>
        </p:txBody>
      </p:sp>
      <p:sp>
        <p:nvSpPr>
          <p:cNvPr id="3" name="Content Placeholder 2"/>
          <p:cNvSpPr>
            <a:spLocks noGrp="1"/>
          </p:cNvSpPr>
          <p:nvPr>
            <p:ph idx="1"/>
          </p:nvPr>
        </p:nvSpPr>
        <p:spPr/>
        <p:txBody>
          <a:bodyPr/>
          <a:lstStyle/>
          <a:p>
            <a:endParaRPr lang="cs-CZ" dirty="0"/>
          </a:p>
        </p:txBody>
      </p:sp>
      <p:pic>
        <p:nvPicPr>
          <p:cNvPr id="4" name="irc_mi" descr="http://www.lilburnes.org/Students/robotics/food-question-mark.jpg">
            <a:hlinkClick r:id="rId2"/>
          </p:cNvPr>
          <p:cNvPicPr/>
          <p:nvPr/>
        </p:nvPicPr>
        <p:blipFill>
          <a:blip r:embed="rId3">
            <a:extLst>
              <a:ext uri="{28A0092B-C50C-407E-A947-70E740481C1C}">
                <a14:useLocalDpi xmlns:a14="http://schemas.microsoft.com/office/drawing/2010/main"/>
              </a:ext>
            </a:extLst>
          </a:blip>
          <a:srcRect/>
          <a:stretch>
            <a:fillRect/>
          </a:stretch>
        </p:blipFill>
        <p:spPr bwMode="auto">
          <a:xfrm>
            <a:off x="2555776" y="2492896"/>
            <a:ext cx="3582144" cy="3414647"/>
          </a:xfrm>
          <a:prstGeom prst="rect">
            <a:avLst/>
          </a:prstGeom>
          <a:noFill/>
          <a:ln>
            <a:noFill/>
          </a:ln>
        </p:spPr>
      </p:pic>
    </p:spTree>
    <p:extLst>
      <p:ext uri="{BB962C8B-B14F-4D97-AF65-F5344CB8AC3E}">
        <p14:creationId xmlns:p14="http://schemas.microsoft.com/office/powerpoint/2010/main" val="139984332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Heatlhy</a:t>
            </a:r>
            <a:r>
              <a:rPr lang="en-US" dirty="0" smtClean="0"/>
              <a:t> diet =</a:t>
            </a:r>
            <a:endParaRPr lang="cs-CZ" dirty="0"/>
          </a:p>
        </p:txBody>
      </p:sp>
      <p:sp>
        <p:nvSpPr>
          <p:cNvPr id="3" name="Content Placeholder 2"/>
          <p:cNvSpPr>
            <a:spLocks noGrp="1"/>
          </p:cNvSpPr>
          <p:nvPr>
            <p:ph idx="1"/>
          </p:nvPr>
        </p:nvSpPr>
        <p:spPr/>
        <p:txBody>
          <a:bodyPr>
            <a:normAutofit lnSpcReduction="10000"/>
          </a:bodyPr>
          <a:lstStyle/>
          <a:p>
            <a:pPr marL="0" indent="0">
              <a:buNone/>
            </a:pPr>
            <a:r>
              <a:rPr lang="en-US" dirty="0"/>
              <a:t>A key feature of a healthy diet is dietary </a:t>
            </a:r>
            <a:r>
              <a:rPr lang="en-US" dirty="0" smtClean="0"/>
              <a:t>diversity consuming </a:t>
            </a:r>
            <a:r>
              <a:rPr lang="en-US" dirty="0"/>
              <a:t>a variety of foods across </a:t>
            </a:r>
            <a:r>
              <a:rPr lang="en-US" dirty="0" smtClean="0"/>
              <a:t>and within </a:t>
            </a:r>
            <a:r>
              <a:rPr lang="en-US" dirty="0"/>
              <a:t>food groups to ensure intake of </a:t>
            </a:r>
            <a:r>
              <a:rPr lang="en-US" dirty="0" smtClean="0"/>
              <a:t>essential </a:t>
            </a:r>
            <a:r>
              <a:rPr lang="fr-FR" dirty="0" err="1" smtClean="0"/>
              <a:t>nutrients</a:t>
            </a:r>
            <a:r>
              <a:rPr lang="fr-FR" dirty="0"/>
              <a:t>. Fruits, </a:t>
            </a:r>
            <a:r>
              <a:rPr lang="fr-FR" dirty="0" err="1"/>
              <a:t>vegetables</a:t>
            </a:r>
            <a:r>
              <a:rPr lang="fr-FR" dirty="0"/>
              <a:t>, </a:t>
            </a:r>
            <a:r>
              <a:rPr lang="fr-FR" dirty="0" err="1"/>
              <a:t>quality</a:t>
            </a:r>
            <a:r>
              <a:rPr lang="fr-FR" dirty="0"/>
              <a:t> </a:t>
            </a:r>
            <a:r>
              <a:rPr lang="fr-FR" dirty="0" smtClean="0"/>
              <a:t>carbohydrates, </a:t>
            </a:r>
            <a:r>
              <a:rPr lang="en-US" dirty="0" smtClean="0"/>
              <a:t>nuts</a:t>
            </a:r>
            <a:r>
              <a:rPr lang="en-US" dirty="0"/>
              <a:t>, fish, healthy vegetable oils </a:t>
            </a:r>
            <a:r>
              <a:rPr lang="en-US" dirty="0" smtClean="0"/>
              <a:t>and modest </a:t>
            </a:r>
            <a:r>
              <a:rPr lang="en-US" dirty="0"/>
              <a:t>amounts of dairy products are </a:t>
            </a:r>
            <a:r>
              <a:rPr lang="en-US" dirty="0" smtClean="0"/>
              <a:t>emphasized. Sugar</a:t>
            </a:r>
            <a:r>
              <a:rPr lang="en-US" dirty="0"/>
              <a:t>, trans fats, processed meats </a:t>
            </a:r>
            <a:r>
              <a:rPr lang="en-US" dirty="0" smtClean="0"/>
              <a:t>and foods </a:t>
            </a:r>
            <a:r>
              <a:rPr lang="en-US" dirty="0"/>
              <a:t>should be limited. </a:t>
            </a:r>
            <a:endParaRPr lang="en-US" dirty="0" smtClean="0"/>
          </a:p>
          <a:p>
            <a:pPr marL="0" indent="0" algn="r">
              <a:buNone/>
            </a:pPr>
            <a:r>
              <a:rPr lang="en-US" dirty="0" smtClean="0"/>
              <a:t>(</a:t>
            </a:r>
            <a:r>
              <a:rPr lang="en-US" dirty="0"/>
              <a:t>Nugent et al., 2011)</a:t>
            </a:r>
            <a:endParaRPr lang="cs-CZ" dirty="0"/>
          </a:p>
        </p:txBody>
      </p:sp>
    </p:spTree>
    <p:extLst>
      <p:ext uri="{BB962C8B-B14F-4D97-AF65-F5344CB8AC3E}">
        <p14:creationId xmlns:p14="http://schemas.microsoft.com/office/powerpoint/2010/main" val="15068043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Sustainability =</a:t>
            </a:r>
            <a:endParaRPr lang="cs-CZ" dirty="0"/>
          </a:p>
        </p:txBody>
      </p:sp>
      <p:sp>
        <p:nvSpPr>
          <p:cNvPr id="3" name="Content Placeholder 2"/>
          <p:cNvSpPr>
            <a:spLocks noGrp="1"/>
          </p:cNvSpPr>
          <p:nvPr>
            <p:ph idx="1"/>
          </p:nvPr>
        </p:nvSpPr>
        <p:spPr/>
        <p:txBody>
          <a:bodyPr>
            <a:normAutofit/>
          </a:bodyPr>
          <a:lstStyle/>
          <a:p>
            <a:pPr marL="0" indent="0">
              <a:buNone/>
            </a:pPr>
            <a:r>
              <a:rPr lang="en-US" dirty="0"/>
              <a:t>Sustainability implies a state where the </a:t>
            </a:r>
            <a:r>
              <a:rPr lang="en-US" dirty="0" smtClean="0"/>
              <a:t>needs of </a:t>
            </a:r>
            <a:r>
              <a:rPr lang="en-US" dirty="0"/>
              <a:t>the present and local population can be </a:t>
            </a:r>
            <a:r>
              <a:rPr lang="en-US" dirty="0" smtClean="0"/>
              <a:t>met without </a:t>
            </a:r>
            <a:r>
              <a:rPr lang="en-US" dirty="0"/>
              <a:t>diminishing the ability of future </a:t>
            </a:r>
            <a:r>
              <a:rPr lang="en-US" dirty="0" smtClean="0"/>
              <a:t>generations or </a:t>
            </a:r>
            <a:r>
              <a:rPr lang="en-US" dirty="0"/>
              <a:t>populations in other locations to </a:t>
            </a:r>
            <a:r>
              <a:rPr lang="en-US" dirty="0" smtClean="0"/>
              <a:t>meet their </a:t>
            </a:r>
            <a:r>
              <a:rPr lang="en-US" dirty="0"/>
              <a:t>needs or without causing them harm to </a:t>
            </a:r>
            <a:r>
              <a:rPr lang="en-US" dirty="0" smtClean="0"/>
              <a:t>environment and </a:t>
            </a:r>
            <a:r>
              <a:rPr lang="en-US" dirty="0"/>
              <a:t>natural assets. </a:t>
            </a:r>
            <a:endParaRPr lang="en-US" dirty="0" smtClean="0"/>
          </a:p>
          <a:p>
            <a:pPr marL="0" indent="0" algn="r">
              <a:buNone/>
            </a:pPr>
            <a:r>
              <a:rPr lang="en-US" dirty="0" smtClean="0"/>
              <a:t>(</a:t>
            </a:r>
            <a:r>
              <a:rPr lang="en-US" dirty="0"/>
              <a:t>Foresight, 2010)</a:t>
            </a:r>
            <a:endParaRPr lang="cs-CZ" dirty="0"/>
          </a:p>
        </p:txBody>
      </p:sp>
    </p:spTree>
    <p:extLst>
      <p:ext uri="{BB962C8B-B14F-4D97-AF65-F5344CB8AC3E}">
        <p14:creationId xmlns:p14="http://schemas.microsoft.com/office/powerpoint/2010/main" val="26191713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Sustainable diet =</a:t>
            </a:r>
            <a:endParaRPr lang="cs-CZ"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a:t>Sustainable Diets are those diets with </a:t>
            </a:r>
            <a:r>
              <a:rPr lang="en-US" dirty="0" smtClean="0"/>
              <a:t>low environmental </a:t>
            </a:r>
            <a:r>
              <a:rPr lang="en-US" dirty="0"/>
              <a:t>impacts which contribute to </a:t>
            </a:r>
            <a:r>
              <a:rPr lang="en-US" dirty="0" smtClean="0"/>
              <a:t>food and </a:t>
            </a:r>
            <a:r>
              <a:rPr lang="en-US" dirty="0"/>
              <a:t>nutrition security and to healthy life </a:t>
            </a:r>
            <a:r>
              <a:rPr lang="en-US" dirty="0" smtClean="0"/>
              <a:t>for present </a:t>
            </a:r>
            <a:r>
              <a:rPr lang="en-US" dirty="0"/>
              <a:t>and future generations. Sustainable </a:t>
            </a:r>
            <a:r>
              <a:rPr lang="en-US" dirty="0" smtClean="0"/>
              <a:t>diets are </a:t>
            </a:r>
            <a:r>
              <a:rPr lang="en-US" dirty="0"/>
              <a:t>protective and respectful of biodiversity </a:t>
            </a:r>
            <a:r>
              <a:rPr lang="en-US" dirty="0" smtClean="0"/>
              <a:t>and </a:t>
            </a:r>
            <a:r>
              <a:rPr lang="cs-CZ" dirty="0" err="1" smtClean="0"/>
              <a:t>ecosystems</a:t>
            </a:r>
            <a:r>
              <a:rPr lang="cs-CZ" dirty="0"/>
              <a:t>, </a:t>
            </a:r>
            <a:r>
              <a:rPr lang="cs-CZ" dirty="0" err="1"/>
              <a:t>culturally</a:t>
            </a:r>
            <a:r>
              <a:rPr lang="cs-CZ" dirty="0"/>
              <a:t> </a:t>
            </a:r>
            <a:r>
              <a:rPr lang="cs-CZ" dirty="0" err="1"/>
              <a:t>acceptable</a:t>
            </a:r>
            <a:r>
              <a:rPr lang="cs-CZ" dirty="0"/>
              <a:t>, </a:t>
            </a:r>
            <a:r>
              <a:rPr lang="cs-CZ" dirty="0" err="1" smtClean="0"/>
              <a:t>accessible</a:t>
            </a:r>
            <a:r>
              <a:rPr lang="cs-CZ" dirty="0" smtClean="0"/>
              <a:t>,</a:t>
            </a:r>
            <a:r>
              <a:rPr lang="en-US" dirty="0" smtClean="0"/>
              <a:t> economically </a:t>
            </a:r>
            <a:r>
              <a:rPr lang="en-US" dirty="0"/>
              <a:t>fair and affordable; </a:t>
            </a:r>
            <a:r>
              <a:rPr lang="en-US" dirty="0" smtClean="0"/>
              <a:t>nutritionally adequate</a:t>
            </a:r>
            <a:r>
              <a:rPr lang="en-US" dirty="0"/>
              <a:t>, safe and healthy; while </a:t>
            </a:r>
            <a:r>
              <a:rPr lang="en-US" dirty="0" smtClean="0"/>
              <a:t>optimizing natural </a:t>
            </a:r>
            <a:r>
              <a:rPr lang="en-US" dirty="0"/>
              <a:t>and human resources. </a:t>
            </a:r>
            <a:endParaRPr lang="en-US" dirty="0" smtClean="0"/>
          </a:p>
          <a:p>
            <a:pPr marL="0" indent="0" algn="r">
              <a:buNone/>
            </a:pPr>
            <a:r>
              <a:rPr lang="en-US" dirty="0" smtClean="0"/>
              <a:t>(FAO/</a:t>
            </a:r>
            <a:r>
              <a:rPr lang="en-US" dirty="0" err="1" smtClean="0"/>
              <a:t>Bioversity</a:t>
            </a:r>
            <a:r>
              <a:rPr lang="en-US" dirty="0"/>
              <a:t> </a:t>
            </a:r>
            <a:r>
              <a:rPr lang="cs-CZ" dirty="0" smtClean="0"/>
              <a:t>International</a:t>
            </a:r>
            <a:r>
              <a:rPr lang="cs-CZ" dirty="0"/>
              <a:t>, 2012)</a:t>
            </a:r>
          </a:p>
        </p:txBody>
      </p:sp>
    </p:spTree>
    <p:extLst>
      <p:ext uri="{BB962C8B-B14F-4D97-AF65-F5344CB8AC3E}">
        <p14:creationId xmlns:p14="http://schemas.microsoft.com/office/powerpoint/2010/main" val="283106262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Responsible diet =</a:t>
            </a:r>
            <a:endParaRPr lang="cs-CZ" dirty="0"/>
          </a:p>
        </p:txBody>
      </p:sp>
      <p:sp>
        <p:nvSpPr>
          <p:cNvPr id="3" name="Content Placeholder 2"/>
          <p:cNvSpPr>
            <a:spLocks noGrp="1"/>
          </p:cNvSpPr>
          <p:nvPr>
            <p:ph idx="1"/>
          </p:nvPr>
        </p:nvSpPr>
        <p:spPr/>
        <p:txBody>
          <a:bodyPr/>
          <a:lstStyle/>
          <a:p>
            <a:pPr marL="0" lvl="0" indent="0">
              <a:lnSpc>
                <a:spcPct val="90000"/>
              </a:lnSpc>
              <a:spcBef>
                <a:spcPts val="640"/>
              </a:spcBef>
              <a:buClr>
                <a:schemeClr val="dk1"/>
              </a:buClr>
              <a:buSzPct val="25000"/>
              <a:buNone/>
            </a:pPr>
            <a:r>
              <a:rPr lang="en-US" dirty="0">
                <a:solidFill>
                  <a:schemeClr val="dk1"/>
                </a:solidFill>
                <a:ea typeface="Calibri"/>
                <a:cs typeface="Calibri"/>
                <a:sym typeface="Calibri"/>
              </a:rPr>
              <a:t>„Consumption is responsible when it takes into account its impact on the quality of human life in its every dimension: health, natural resource management, the economy, spatial planning, the environment, the fight against poverty and social exclusion, social life, culture, etc.“</a:t>
            </a:r>
          </a:p>
          <a:p>
            <a:pPr marL="0" lvl="0" indent="0">
              <a:lnSpc>
                <a:spcPct val="90000"/>
              </a:lnSpc>
              <a:spcBef>
                <a:spcPts val="640"/>
              </a:spcBef>
              <a:buClr>
                <a:schemeClr val="dk1"/>
              </a:buClr>
              <a:buNone/>
            </a:pPr>
            <a:endParaRPr lang="en-US" dirty="0">
              <a:solidFill>
                <a:schemeClr val="dk1"/>
              </a:solidFill>
              <a:ea typeface="Calibri"/>
              <a:cs typeface="Calibri"/>
              <a:sym typeface="Calibri"/>
            </a:endParaRPr>
          </a:p>
          <a:p>
            <a:pPr marL="0" lvl="0" indent="0">
              <a:lnSpc>
                <a:spcPct val="90000"/>
              </a:lnSpc>
              <a:spcBef>
                <a:spcPts val="640"/>
              </a:spcBef>
              <a:buClr>
                <a:schemeClr val="dk1"/>
              </a:buClr>
              <a:buSzPct val="25000"/>
              <a:buNone/>
            </a:pPr>
            <a:r>
              <a:rPr lang="en-US" dirty="0">
                <a:solidFill>
                  <a:schemeClr val="dk1"/>
                </a:solidFill>
                <a:ea typeface="Calibri"/>
                <a:cs typeface="Calibri"/>
                <a:sym typeface="Calibri"/>
              </a:rPr>
              <a:t>				Council of Europe, 2006</a:t>
            </a:r>
          </a:p>
          <a:p>
            <a:endParaRPr lang="cs-CZ" dirty="0"/>
          </a:p>
        </p:txBody>
      </p:sp>
    </p:spTree>
    <p:extLst>
      <p:ext uri="{BB962C8B-B14F-4D97-AF65-F5344CB8AC3E}">
        <p14:creationId xmlns:p14="http://schemas.microsoft.com/office/powerpoint/2010/main" val="244998893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Shape 56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1" i="0" u="none" strike="noStrike" cap="none" baseline="0" dirty="0">
                <a:solidFill>
                  <a:schemeClr val="dk1"/>
                </a:solidFill>
                <a:latin typeface="Calibri"/>
                <a:ea typeface="Calibri"/>
                <a:cs typeface="Calibri"/>
                <a:sym typeface="Calibri"/>
              </a:rPr>
              <a:t>Guiding questions of a responsible food </a:t>
            </a:r>
            <a:r>
              <a:rPr lang="en-US" sz="4400" b="1" i="0" u="none" strike="noStrike" cap="none" baseline="0" dirty="0" smtClean="0">
                <a:solidFill>
                  <a:schemeClr val="dk1"/>
                </a:solidFill>
                <a:latin typeface="Calibri"/>
                <a:ea typeface="Calibri"/>
                <a:cs typeface="Calibri"/>
                <a:sym typeface="Calibri"/>
              </a:rPr>
              <a:t>consumer</a:t>
            </a:r>
            <a:endParaRPr lang="en-US" sz="4400" b="1" i="0" u="none" strike="noStrike" cap="none" baseline="0" dirty="0">
              <a:solidFill>
                <a:schemeClr val="dk1"/>
              </a:solidFill>
              <a:latin typeface="Calibri"/>
              <a:ea typeface="Calibri"/>
              <a:cs typeface="Calibri"/>
              <a:sym typeface="Calibri"/>
            </a:endParaRPr>
          </a:p>
        </p:txBody>
      </p:sp>
      <p:sp>
        <p:nvSpPr>
          <p:cNvPr id="562" name="Shape 562"/>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a:p>
            <a:pPr lvl="0" indent="-342900">
              <a:buSzPct val="100000"/>
            </a:pPr>
            <a:r>
              <a:rPr lang="en-US" sz="3200" dirty="0">
                <a:solidFill>
                  <a:schemeClr val="dk1"/>
                </a:solidFill>
                <a:latin typeface="Calibri"/>
                <a:ea typeface="Calibri"/>
                <a:cs typeface="Calibri"/>
                <a:sym typeface="Calibri"/>
              </a:rPr>
              <a:t>HOW MUCH do I eat?</a:t>
            </a:r>
          </a:p>
          <a:p>
            <a:pPr lvl="0" indent="-342900">
              <a:buSzPct val="100000"/>
            </a:pPr>
            <a:r>
              <a:rPr lang="en-US" sz="3200" dirty="0">
                <a:solidFill>
                  <a:schemeClr val="dk1"/>
                </a:solidFill>
                <a:latin typeface="Calibri"/>
                <a:ea typeface="Calibri"/>
                <a:cs typeface="Calibri"/>
                <a:sym typeface="Calibri"/>
              </a:rPr>
              <a:t>HOW MUCH do I waste? </a:t>
            </a:r>
            <a:endParaRPr lang="en-US" sz="3200" b="0" i="0" u="none" strike="noStrike" cap="none" baseline="0" dirty="0" smtClean="0">
              <a:solidFill>
                <a:schemeClr val="dk1"/>
              </a:solidFill>
              <a:latin typeface="Calibri"/>
              <a:ea typeface="Calibri"/>
              <a:cs typeface="Calibri"/>
              <a:sym typeface="Calibri"/>
            </a:endParaRPr>
          </a:p>
          <a:p>
            <a:pPr marL="342900" marR="0" lvl="0" indent="-342900" algn="l" rtl="0">
              <a:spcBef>
                <a:spcPts val="640"/>
              </a:spcBef>
              <a:buClr>
                <a:schemeClr val="dk1"/>
              </a:buClr>
              <a:buSzPct val="100000"/>
              <a:buFont typeface="Calibri"/>
              <a:buChar char="•"/>
            </a:pPr>
            <a:r>
              <a:rPr lang="en-US" sz="3200" b="0" i="0" u="none" strike="noStrike" cap="none" baseline="0" dirty="0" smtClean="0">
                <a:solidFill>
                  <a:schemeClr val="dk1"/>
                </a:solidFill>
                <a:latin typeface="Calibri"/>
                <a:ea typeface="Calibri"/>
                <a:cs typeface="Calibri"/>
                <a:sym typeface="Calibri"/>
              </a:rPr>
              <a:t>WHAT </a:t>
            </a:r>
            <a:r>
              <a:rPr lang="en-US" sz="3200" b="0" i="0" u="none" strike="noStrike" cap="none" baseline="0" dirty="0">
                <a:solidFill>
                  <a:schemeClr val="dk1"/>
                </a:solidFill>
                <a:latin typeface="Calibri"/>
                <a:ea typeface="Calibri"/>
                <a:cs typeface="Calibri"/>
                <a:sym typeface="Calibri"/>
              </a:rPr>
              <a:t>do I eat? </a:t>
            </a:r>
          </a:p>
          <a:p>
            <a:pPr marL="342900" marR="0" lvl="0" indent="-342900" algn="l" rtl="0">
              <a:spcBef>
                <a:spcPts val="640"/>
              </a:spcBef>
              <a:buClr>
                <a:schemeClr val="dk1"/>
              </a:buClr>
              <a:buSzPct val="100000"/>
              <a:buFont typeface="Calibri"/>
              <a:buChar char="•"/>
            </a:pPr>
            <a:r>
              <a:rPr lang="en-US" sz="3200" b="0" i="0" u="none" strike="noStrike" cap="none" baseline="0" dirty="0">
                <a:solidFill>
                  <a:schemeClr val="dk1"/>
                </a:solidFill>
                <a:latin typeface="Calibri"/>
                <a:ea typeface="Calibri"/>
                <a:cs typeface="Calibri"/>
                <a:sym typeface="Calibri"/>
              </a:rPr>
              <a:t>HOW was my food produced? </a:t>
            </a:r>
          </a:p>
          <a:p>
            <a:pPr marL="342900" marR="0" lvl="0" indent="-342900" algn="l" rtl="0">
              <a:spcBef>
                <a:spcPts val="640"/>
              </a:spcBef>
              <a:buClr>
                <a:schemeClr val="dk1"/>
              </a:buClr>
              <a:buSzPct val="100000"/>
              <a:buFont typeface="Calibri"/>
              <a:buChar char="•"/>
            </a:pPr>
            <a:r>
              <a:rPr lang="en-US" sz="3200" b="0" i="0" u="none" strike="noStrike" cap="none" baseline="0" dirty="0">
                <a:solidFill>
                  <a:schemeClr val="dk1"/>
                </a:solidFill>
                <a:latin typeface="Calibri"/>
                <a:ea typeface="Calibri"/>
                <a:cs typeface="Calibri"/>
                <a:sym typeface="Calibri"/>
              </a:rPr>
              <a:t>WHERE does my food come from?</a:t>
            </a:r>
          </a:p>
          <a:p>
            <a:pPr marL="342900" marR="0" lvl="0" indent="-139700" algn="l" rtl="0">
              <a:spcBef>
                <a:spcPts val="64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p:txBody>
      </p:sp>
      <p:pic>
        <p:nvPicPr>
          <p:cNvPr id="563" name="Shape 563"/>
          <p:cNvPicPr preferRelativeResize="0"/>
          <p:nvPr/>
        </p:nvPicPr>
        <p:blipFill rotWithShape="1">
          <a:blip r:embed="rId3"/>
          <a:srcRect/>
          <a:stretch/>
        </p:blipFill>
        <p:spPr>
          <a:xfrm>
            <a:off x="6472925" y="1556792"/>
            <a:ext cx="2439144" cy="2016224"/>
          </a:xfrm>
          <a:prstGeom prst="rect">
            <a:avLst/>
          </a:prstGeom>
          <a:noFill/>
          <a:ln>
            <a:noFill/>
          </a:ln>
        </p:spPr>
      </p:pic>
    </p:spTree>
    <p:extLst>
      <p:ext uri="{BB962C8B-B14F-4D97-AF65-F5344CB8AC3E}">
        <p14:creationId xmlns:p14="http://schemas.microsoft.com/office/powerpoint/2010/main" val="2719817229"/>
      </p:ext>
    </p:extLst>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cs-CZ"/>
          </a:p>
        </p:txBody>
      </p:sp>
      <p:pic>
        <p:nvPicPr>
          <p:cNvPr id="4" name="Content Placeholder 3" descr="https://encrypted-tbn3.gstatic.com/images?q=tbn:ANd9GcSsMypd0sFEx9aRv9rSvsb8N-asueDAIrSQafNrD51hiSfoJIoJ">
            <a:hlinkClick r:id="rId2"/>
          </p:cNvPr>
          <p:cNvPicPr>
            <a:picLocks noGrp="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1295400" y="609600"/>
            <a:ext cx="6781800" cy="5486400"/>
          </a:xfrm>
          <a:prstGeom prst="rect">
            <a:avLst/>
          </a:prstGeom>
          <a:noFill/>
          <a:ln>
            <a:noFill/>
          </a:ln>
        </p:spPr>
      </p:pic>
    </p:spTree>
    <p:extLst>
      <p:ext uri="{BB962C8B-B14F-4D97-AF65-F5344CB8AC3E}">
        <p14:creationId xmlns:p14="http://schemas.microsoft.com/office/powerpoint/2010/main" val="19180875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text 2"/>
          <p:cNvSpPr>
            <a:spLocks noGrp="1"/>
          </p:cNvSpPr>
          <p:nvPr>
            <p:ph type="body" idx="1"/>
          </p:nvPr>
        </p:nvSpPr>
        <p:spPr/>
        <p:txBody>
          <a:bodyPr/>
          <a:lstStyle/>
          <a:p>
            <a:pPr marL="203200" indent="0">
              <a:buNone/>
            </a:pPr>
            <a:r>
              <a:rPr lang="en-US" sz="4000" dirty="0" smtClean="0"/>
              <a:t>Thank you for your attention</a:t>
            </a:r>
          </a:p>
          <a:p>
            <a:endParaRPr lang="en-US" sz="4000" dirty="0"/>
          </a:p>
          <a:p>
            <a:pPr marL="203200" indent="0">
              <a:buNone/>
            </a:pPr>
            <a:r>
              <a:rPr lang="en-US" dirty="0" smtClean="0">
                <a:hlinkClick r:id="rId2"/>
              </a:rPr>
              <a:t>destree@glopolis.org</a:t>
            </a:r>
            <a:endParaRPr lang="cs-CZ" dirty="0" smtClean="0"/>
          </a:p>
          <a:p>
            <a:pPr marL="203200" indent="0">
              <a:buNone/>
            </a:pPr>
            <a:r>
              <a:rPr lang="cs-CZ" dirty="0" smtClean="0">
                <a:hlinkClick r:id="rId3"/>
              </a:rPr>
              <a:t>cajkova@glopolis.org</a:t>
            </a:r>
            <a:r>
              <a:rPr lang="cs-CZ" dirty="0" smtClean="0"/>
              <a:t> </a:t>
            </a:r>
            <a:endParaRPr lang="cs-CZ" dirty="0"/>
          </a:p>
        </p:txBody>
      </p:sp>
    </p:spTree>
    <p:extLst>
      <p:ext uri="{BB962C8B-B14F-4D97-AF65-F5344CB8AC3E}">
        <p14:creationId xmlns:p14="http://schemas.microsoft.com/office/powerpoint/2010/main" val="11053610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cs-CZ" dirty="0"/>
          </a:p>
        </p:txBody>
      </p:sp>
      <p:pic>
        <p:nvPicPr>
          <p:cNvPr id="4" name="Picture 3" descr="http://www.wpunj.edu/dotAsset/167278.gif">
            <a:hlinkClick r:id="rId2"/>
          </p:cNvPr>
          <p:cNvPicPr/>
          <p:nvPr/>
        </p:nvPicPr>
        <p:blipFill>
          <a:blip r:embed="rId3">
            <a:extLst>
              <a:ext uri="{28A0092B-C50C-407E-A947-70E740481C1C}">
                <a14:useLocalDpi xmlns:a14="http://schemas.microsoft.com/office/drawing/2010/main"/>
              </a:ext>
            </a:extLst>
          </a:blip>
          <a:srcRect/>
          <a:stretch>
            <a:fillRect/>
          </a:stretch>
        </p:blipFill>
        <p:spPr bwMode="auto">
          <a:xfrm>
            <a:off x="548640" y="381000"/>
            <a:ext cx="5516880" cy="1143000"/>
          </a:xfrm>
          <a:prstGeom prst="rect">
            <a:avLst/>
          </a:prstGeom>
          <a:noFill/>
          <a:ln>
            <a:noFill/>
          </a:ln>
        </p:spPr>
      </p:pic>
      <p:pic>
        <p:nvPicPr>
          <p:cNvPr id="6" name="Picture 5" descr="Three Function Round Handheld Shower Head with Shower Hose and Shower Arm - Click Image to Close">
            <a:hlinkClick r:id="rId4"/>
          </p:cNvPr>
          <p:cNvPicPr/>
          <p:nvPr/>
        </p:nvPicPr>
        <p:blipFill>
          <a:blip r:embed="rId5" cstate="email">
            <a:extLst>
              <a:ext uri="{28A0092B-C50C-407E-A947-70E740481C1C}">
                <a14:useLocalDpi xmlns:a14="http://schemas.microsoft.com/office/drawing/2010/main"/>
              </a:ext>
            </a:extLst>
          </a:blip>
          <a:srcRect/>
          <a:stretch>
            <a:fillRect/>
          </a:stretch>
        </p:blipFill>
        <p:spPr bwMode="auto">
          <a:xfrm>
            <a:off x="6598920" y="986790"/>
            <a:ext cx="1916430" cy="1836420"/>
          </a:xfrm>
          <a:prstGeom prst="rect">
            <a:avLst/>
          </a:prstGeom>
          <a:noFill/>
          <a:ln>
            <a:noFill/>
          </a:ln>
        </p:spPr>
      </p:pic>
      <p:pic>
        <p:nvPicPr>
          <p:cNvPr id="7" name="Picture 6" descr="http://irevolution.files.wordpress.com/2013/11/screen-shot-2013-11-25-at-6-32-57-am.png?w=500&amp;h=282">
            <a:hlinkClick r:id="rId6"/>
          </p:cNvPr>
          <p:cNvPicPr/>
          <p:nvPr/>
        </p:nvPicPr>
        <p:blipFill>
          <a:blip r:embed="rId7">
            <a:extLst>
              <a:ext uri="{28A0092B-C50C-407E-A947-70E740481C1C}">
                <a14:useLocalDpi xmlns:a14="http://schemas.microsoft.com/office/drawing/2010/main"/>
              </a:ext>
            </a:extLst>
          </a:blip>
          <a:srcRect/>
          <a:stretch>
            <a:fillRect/>
          </a:stretch>
        </p:blipFill>
        <p:spPr bwMode="auto">
          <a:xfrm>
            <a:off x="4217670" y="3196590"/>
            <a:ext cx="4762500" cy="2682240"/>
          </a:xfrm>
          <a:prstGeom prst="rect">
            <a:avLst/>
          </a:prstGeom>
          <a:noFill/>
          <a:ln>
            <a:noFill/>
          </a:ln>
        </p:spPr>
      </p:pic>
      <p:pic>
        <p:nvPicPr>
          <p:cNvPr id="9" name="Picture 8" descr="Image result for save tigers">
            <a:hlinkClick r:id="rId8"/>
          </p:cNvPr>
          <p:cNvPicPr/>
          <p:nvPr/>
        </p:nvPicPr>
        <p:blipFill>
          <a:blip r:embed="rId9">
            <a:extLst>
              <a:ext uri="{28A0092B-C50C-407E-A947-70E740481C1C}">
                <a14:useLocalDpi xmlns:a14="http://schemas.microsoft.com/office/drawing/2010/main"/>
              </a:ext>
            </a:extLst>
          </a:blip>
          <a:srcRect/>
          <a:stretch>
            <a:fillRect/>
          </a:stretch>
        </p:blipFill>
        <p:spPr bwMode="auto">
          <a:xfrm>
            <a:off x="381000" y="3577590"/>
            <a:ext cx="3139440" cy="2594610"/>
          </a:xfrm>
          <a:prstGeom prst="rect">
            <a:avLst/>
          </a:prstGeom>
          <a:noFill/>
          <a:ln>
            <a:noFill/>
          </a:ln>
        </p:spPr>
      </p:pic>
      <p:pic>
        <p:nvPicPr>
          <p:cNvPr id="11" name="Picture 10" descr="http://www.gestiondifferenciee.be/files/photos_et_images/hotel_insectes_photo_aquinobd.jpg">
            <a:hlinkClick r:id="rId10"/>
          </p:cNvPr>
          <p:cNvPicPr/>
          <p:nvPr/>
        </p:nvPicPr>
        <p:blipFill>
          <a:blip r:embed="rId11" cstate="email">
            <a:extLst>
              <a:ext uri="{28A0092B-C50C-407E-A947-70E740481C1C}">
                <a14:useLocalDpi xmlns:a14="http://schemas.microsoft.com/office/drawing/2010/main"/>
              </a:ext>
            </a:extLst>
          </a:blip>
          <a:srcRect/>
          <a:stretch>
            <a:fillRect/>
          </a:stretch>
        </p:blipFill>
        <p:spPr bwMode="auto">
          <a:xfrm>
            <a:off x="3771900" y="1280160"/>
            <a:ext cx="2019300" cy="1977390"/>
          </a:xfrm>
          <a:prstGeom prst="rect">
            <a:avLst/>
          </a:prstGeom>
          <a:noFill/>
          <a:ln>
            <a:noFill/>
          </a:ln>
        </p:spPr>
      </p:pic>
      <p:pic>
        <p:nvPicPr>
          <p:cNvPr id="12" name="Obrázek 3" descr="http://www.mfablog.org/cigarette-smash.jpg"/>
          <p:cNvPicPr>
            <a:picLocks noGrp="1"/>
          </p:cNvPicPr>
          <p:nvPr>
            <p:ph idx="1"/>
          </p:nvPr>
        </p:nvPicPr>
        <p:blipFill>
          <a:blip r:embed="rId12" cstate="email">
            <a:extLst>
              <a:ext uri="{28A0092B-C50C-407E-A947-70E740481C1C}">
                <a14:useLocalDpi xmlns:a14="http://schemas.microsoft.com/office/drawing/2010/main"/>
              </a:ext>
            </a:extLst>
          </a:blip>
          <a:srcRect/>
          <a:stretch>
            <a:fillRect/>
          </a:stretch>
        </p:blipFill>
        <p:spPr bwMode="auto">
          <a:xfrm>
            <a:off x="1451956" y="1280160"/>
            <a:ext cx="1828800" cy="2438400"/>
          </a:xfrm>
          <a:prstGeom prst="rect">
            <a:avLst/>
          </a:prstGeom>
          <a:noFill/>
          <a:ln>
            <a:noFill/>
          </a:ln>
        </p:spPr>
      </p:pic>
    </p:spTree>
    <p:extLst>
      <p:ext uri="{BB962C8B-B14F-4D97-AF65-F5344CB8AC3E}">
        <p14:creationId xmlns:p14="http://schemas.microsoft.com/office/powerpoint/2010/main" val="37483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cs-CZ" dirty="0"/>
          </a:p>
        </p:txBody>
      </p:sp>
      <p:pic>
        <p:nvPicPr>
          <p:cNvPr id="4" name="Content Placeholder 3" descr="http://morethanadventure.com/wp-content/uploads/2013/12/What_if.jpg">
            <a:hlinkClick r:id="rId3"/>
          </p:cNvPr>
          <p:cNvPicPr>
            <a:picLocks noGrp="1"/>
          </p:cNvPicPr>
          <p:nvPr>
            <p:ph idx="1"/>
          </p:nvPr>
        </p:nvPicPr>
        <p:blipFill>
          <a:blip r:embed="rId4">
            <a:extLst>
              <a:ext uri="{28A0092B-C50C-407E-A947-70E740481C1C}">
                <a14:useLocalDpi xmlns:a14="http://schemas.microsoft.com/office/drawing/2010/main"/>
              </a:ext>
            </a:extLst>
          </a:blip>
          <a:srcRect/>
          <a:stretch>
            <a:fillRect/>
          </a:stretch>
        </p:blipFill>
        <p:spPr bwMode="auto">
          <a:xfrm>
            <a:off x="533400" y="1447800"/>
            <a:ext cx="8229600" cy="4131021"/>
          </a:xfrm>
          <a:prstGeom prst="rect">
            <a:avLst/>
          </a:prstGeom>
          <a:noFill/>
          <a:ln>
            <a:noFill/>
          </a:ln>
        </p:spPr>
      </p:pic>
    </p:spTree>
    <p:extLst>
      <p:ext uri="{BB962C8B-B14F-4D97-AF65-F5344CB8AC3E}">
        <p14:creationId xmlns:p14="http://schemas.microsoft.com/office/powerpoint/2010/main" val="25743008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err="1" smtClean="0"/>
              <a:t>What</a:t>
            </a:r>
            <a:r>
              <a:rPr lang="cs-CZ" dirty="0" smtClean="0"/>
              <a:t> </a:t>
            </a:r>
            <a:r>
              <a:rPr lang="cs-CZ" dirty="0" err="1" smtClean="0"/>
              <a:t>if</a:t>
            </a:r>
            <a:endParaRPr lang="cs-CZ" dirty="0"/>
          </a:p>
        </p:txBody>
      </p:sp>
      <p:sp>
        <p:nvSpPr>
          <p:cNvPr id="3" name="Content Placeholder 2"/>
          <p:cNvSpPr>
            <a:spLocks noGrp="1"/>
          </p:cNvSpPr>
          <p:nvPr>
            <p:ph idx="1"/>
          </p:nvPr>
        </p:nvSpPr>
        <p:spPr/>
        <p:txBody>
          <a:bodyPr/>
          <a:lstStyle/>
          <a:p>
            <a:pPr marL="0" indent="0">
              <a:buNone/>
            </a:pPr>
            <a:r>
              <a:rPr lang="cs-CZ" dirty="0" err="1" smtClean="0"/>
              <a:t>there</a:t>
            </a:r>
            <a:r>
              <a:rPr lang="cs-CZ" dirty="0" smtClean="0"/>
              <a:t> </a:t>
            </a:r>
            <a:r>
              <a:rPr lang="cs-CZ" dirty="0" err="1" smtClean="0"/>
              <a:t>was</a:t>
            </a:r>
            <a:r>
              <a:rPr lang="cs-CZ" dirty="0" smtClean="0"/>
              <a:t> </a:t>
            </a:r>
            <a:r>
              <a:rPr lang="cs-CZ" dirty="0" err="1" smtClean="0"/>
              <a:t>an</a:t>
            </a:r>
            <a:r>
              <a:rPr lang="cs-CZ" dirty="0"/>
              <a:t> </a:t>
            </a:r>
            <a:r>
              <a:rPr lang="cs-CZ" dirty="0" smtClean="0"/>
              <a:t> </a:t>
            </a:r>
            <a:r>
              <a:rPr lang="cs-CZ" dirty="0" err="1" smtClean="0"/>
              <a:t>important</a:t>
            </a:r>
            <a:r>
              <a:rPr lang="cs-CZ" dirty="0"/>
              <a:t> </a:t>
            </a:r>
            <a:r>
              <a:rPr lang="cs-CZ" dirty="0" smtClean="0"/>
              <a:t>part </a:t>
            </a:r>
            <a:r>
              <a:rPr lang="cs-CZ" dirty="0" err="1" smtClean="0"/>
              <a:t>of</a:t>
            </a:r>
            <a:r>
              <a:rPr lang="cs-CZ" dirty="0" smtClean="0"/>
              <a:t> </a:t>
            </a:r>
            <a:r>
              <a:rPr lang="cs-CZ" dirty="0" err="1" smtClean="0"/>
              <a:t>our</a:t>
            </a:r>
            <a:r>
              <a:rPr lang="cs-CZ" dirty="0" smtClean="0"/>
              <a:t> </a:t>
            </a:r>
            <a:r>
              <a:rPr lang="cs-CZ" dirty="0" err="1" smtClean="0"/>
              <a:t>everyday</a:t>
            </a:r>
            <a:r>
              <a:rPr lang="cs-CZ" dirty="0" smtClean="0"/>
              <a:t> </a:t>
            </a:r>
            <a:r>
              <a:rPr lang="cs-CZ" dirty="0" err="1" smtClean="0"/>
              <a:t>life</a:t>
            </a:r>
            <a:r>
              <a:rPr lang="cs-CZ" dirty="0" smtClean="0"/>
              <a:t> </a:t>
            </a:r>
            <a:r>
              <a:rPr lang="cs-CZ" dirty="0" err="1" smtClean="0"/>
              <a:t>that</a:t>
            </a:r>
            <a:r>
              <a:rPr lang="cs-CZ" dirty="0" smtClean="0"/>
              <a:t> </a:t>
            </a:r>
            <a:r>
              <a:rPr lang="cs-CZ" dirty="0" err="1" smtClean="0"/>
              <a:t>played</a:t>
            </a:r>
            <a:r>
              <a:rPr lang="cs-CZ" dirty="0" smtClean="0"/>
              <a:t>  a </a:t>
            </a:r>
            <a:r>
              <a:rPr lang="cs-CZ" dirty="0" err="1" smtClean="0"/>
              <a:t>crucial</a:t>
            </a:r>
            <a:r>
              <a:rPr lang="cs-CZ" dirty="0"/>
              <a:t> </a:t>
            </a:r>
            <a:r>
              <a:rPr lang="cs-CZ" dirty="0" smtClean="0"/>
              <a:t>role in </a:t>
            </a:r>
            <a:r>
              <a:rPr lang="cs-CZ" dirty="0" err="1" smtClean="0"/>
              <a:t>addressing</a:t>
            </a:r>
            <a:r>
              <a:rPr lang="cs-CZ" dirty="0" smtClean="0"/>
              <a:t> </a:t>
            </a:r>
            <a:r>
              <a:rPr lang="cs-CZ" dirty="0" err="1" smtClean="0"/>
              <a:t>global</a:t>
            </a:r>
            <a:r>
              <a:rPr lang="cs-CZ" dirty="0" smtClean="0"/>
              <a:t> </a:t>
            </a:r>
            <a:r>
              <a:rPr lang="cs-CZ" dirty="0" err="1" smtClean="0"/>
              <a:t>challenges</a:t>
            </a:r>
            <a:r>
              <a:rPr lang="cs-CZ" dirty="0" smtClean="0"/>
              <a:t>?</a:t>
            </a:r>
          </a:p>
          <a:p>
            <a:pPr marL="0" indent="0">
              <a:buNone/>
            </a:pPr>
            <a:endParaRPr lang="cs-CZ" dirty="0"/>
          </a:p>
          <a:p>
            <a:pPr marL="0" indent="0">
              <a:buNone/>
            </a:pPr>
            <a:r>
              <a:rPr lang="cs-CZ" dirty="0" smtClean="0"/>
              <a:t>and </a:t>
            </a:r>
            <a:r>
              <a:rPr lang="cs-CZ" dirty="0" err="1" smtClean="0"/>
              <a:t>that</a:t>
            </a:r>
            <a:r>
              <a:rPr lang="cs-CZ" dirty="0" smtClean="0"/>
              <a:t> </a:t>
            </a:r>
            <a:r>
              <a:rPr lang="cs-CZ" dirty="0" err="1" smtClean="0"/>
              <a:t>this</a:t>
            </a:r>
            <a:r>
              <a:rPr lang="cs-CZ" dirty="0" smtClean="0"/>
              <a:t> part </a:t>
            </a:r>
            <a:r>
              <a:rPr lang="cs-CZ" dirty="0" err="1" smtClean="0"/>
              <a:t>was</a:t>
            </a:r>
            <a:r>
              <a:rPr lang="cs-CZ" dirty="0" smtClean="0"/>
              <a:t> </a:t>
            </a:r>
            <a:r>
              <a:rPr lang="cs-CZ" dirty="0" err="1" smtClean="0"/>
              <a:t>largely</a:t>
            </a:r>
            <a:r>
              <a:rPr lang="cs-CZ" dirty="0" smtClean="0"/>
              <a:t> </a:t>
            </a:r>
            <a:r>
              <a:rPr lang="cs-CZ" dirty="0" err="1" smtClean="0"/>
              <a:t>underestimated</a:t>
            </a:r>
            <a:r>
              <a:rPr lang="cs-CZ" dirty="0" smtClean="0"/>
              <a:t>?</a:t>
            </a:r>
          </a:p>
          <a:p>
            <a:pPr marL="0" indent="0">
              <a:buNone/>
            </a:pPr>
            <a:endParaRPr lang="cs-CZ" dirty="0"/>
          </a:p>
        </p:txBody>
      </p:sp>
    </p:spTree>
    <p:extLst>
      <p:ext uri="{BB962C8B-B14F-4D97-AF65-F5344CB8AC3E}">
        <p14:creationId xmlns:p14="http://schemas.microsoft.com/office/powerpoint/2010/main" val="2288817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3950" b="0" i="0" u="none" strike="noStrike" cap="none" baseline="0">
                <a:solidFill>
                  <a:schemeClr val="dk1"/>
                </a:solidFill>
                <a:latin typeface="Calibri"/>
                <a:ea typeface="Calibri"/>
                <a:cs typeface="Calibri"/>
                <a:sym typeface="Calibri"/>
              </a:rPr>
              <a:t>Food is at the center </a:t>
            </a:r>
            <a:br>
              <a:rPr lang="en-US" sz="3950" b="0" i="0" u="none" strike="noStrike" cap="none" baseline="0">
                <a:solidFill>
                  <a:schemeClr val="dk1"/>
                </a:solidFill>
                <a:latin typeface="Calibri"/>
                <a:ea typeface="Calibri"/>
                <a:cs typeface="Calibri"/>
                <a:sym typeface="Calibri"/>
              </a:rPr>
            </a:br>
            <a:r>
              <a:rPr lang="en-US" sz="3950" b="0" i="0" u="none" strike="noStrike" cap="none" baseline="0">
                <a:solidFill>
                  <a:schemeClr val="dk1"/>
                </a:solidFill>
                <a:latin typeface="Calibri"/>
                <a:ea typeface="Calibri"/>
                <a:cs typeface="Calibri"/>
                <a:sym typeface="Calibri"/>
              </a:rPr>
              <a:t>of global challenges</a:t>
            </a:r>
          </a:p>
        </p:txBody>
      </p:sp>
      <p:pic>
        <p:nvPicPr>
          <p:cNvPr id="148" name="Shape 148"/>
          <p:cNvPicPr preferRelativeResize="0">
            <a:picLocks noGrp="1"/>
          </p:cNvPicPr>
          <p:nvPr>
            <p:ph type="body" idx="1"/>
          </p:nvPr>
        </p:nvPicPr>
        <p:blipFill rotWithShape="1">
          <a:blip r:embed="rId3" cstate="email">
            <a:extLst>
              <a:ext uri="{28A0092B-C50C-407E-A947-70E740481C1C}">
                <a14:useLocalDpi xmlns:a14="http://schemas.microsoft.com/office/drawing/2010/main"/>
              </a:ext>
            </a:extLst>
          </a:blip>
          <a:srcRect/>
          <a:stretch/>
        </p:blipFill>
        <p:spPr>
          <a:xfrm>
            <a:off x="3005537" y="2200193"/>
            <a:ext cx="3255398" cy="2978487"/>
          </a:xfrm>
          <a:prstGeom prst="rect">
            <a:avLst/>
          </a:prstGeom>
          <a:noFill/>
          <a:ln>
            <a:noFill/>
          </a:ln>
        </p:spPr>
      </p:pic>
      <p:pic>
        <p:nvPicPr>
          <p:cNvPr id="151" name="Shape 151"/>
          <p:cNvPicPr preferRelativeResize="0"/>
          <p:nvPr/>
        </p:nvPicPr>
        <p:blipFill rotWithShape="1">
          <a:blip r:embed="rId4" cstate="email">
            <a:extLst>
              <a:ext uri="{28A0092B-C50C-407E-A947-70E740481C1C}">
                <a14:useLocalDpi xmlns:a14="http://schemas.microsoft.com/office/drawing/2010/main"/>
              </a:ext>
            </a:extLst>
          </a:blip>
          <a:srcRect/>
          <a:stretch/>
        </p:blipFill>
        <p:spPr>
          <a:xfrm>
            <a:off x="5995588" y="4315646"/>
            <a:ext cx="2664295" cy="1800199"/>
          </a:xfrm>
          <a:prstGeom prst="rect">
            <a:avLst/>
          </a:prstGeom>
          <a:noFill/>
          <a:ln>
            <a:noFill/>
          </a:ln>
        </p:spPr>
      </p:pic>
      <p:pic>
        <p:nvPicPr>
          <p:cNvPr id="9" name="Picture 6" descr="http://www.davidsuzuki.org/blogs/science-matters/assets_c/2013/04/desert2-thumb-480xauto-4312.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94814" y="1752600"/>
            <a:ext cx="2457985" cy="19368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019801" y="1798320"/>
            <a:ext cx="2667000" cy="1906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descr="http://s529241999.onlinehome.fr/wp-content/uploads/2014/02/Livelihoods.png">
            <a:hlinkClick r:id="rId7"/>
          </p:cNvPr>
          <p:cNvPicPr/>
          <p:nvPr/>
        </p:nvPicPr>
        <p:blipFill>
          <a:blip r:embed="rId8" cstate="email">
            <a:extLst>
              <a:ext uri="{28A0092B-C50C-407E-A947-70E740481C1C}">
                <a14:useLocalDpi xmlns:a14="http://schemas.microsoft.com/office/drawing/2010/main"/>
              </a:ext>
            </a:extLst>
          </a:blip>
          <a:srcRect/>
          <a:stretch>
            <a:fillRect/>
          </a:stretch>
        </p:blipFill>
        <p:spPr bwMode="auto">
          <a:xfrm>
            <a:off x="58189" y="4774463"/>
            <a:ext cx="4937760" cy="882563"/>
          </a:xfrm>
          <a:prstGeom prst="rect">
            <a:avLst/>
          </a:prstGeom>
          <a:noFill/>
          <a:ln>
            <a:noFill/>
          </a:ln>
        </p:spPr>
      </p:pic>
    </p:spTree>
    <p:extLst>
      <p:ext uri="{BB962C8B-B14F-4D97-AF65-F5344CB8AC3E}">
        <p14:creationId xmlns:p14="http://schemas.microsoft.com/office/powerpoint/2010/main" val="331216023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1"/>
                                        </p:tgtEl>
                                        <p:attrNameLst>
                                          <p:attrName>style.visibility</p:attrName>
                                        </p:attrNameLst>
                                      </p:cBhvr>
                                      <p:to>
                                        <p:strVal val="visible"/>
                                      </p:to>
                                    </p:set>
                                    <p:animEffect transition="in" filter="fade">
                                      <p:cBhvr>
                                        <p:cTn id="17"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3950" b="0" i="0" u="none" strike="noStrike" cap="none" baseline="0">
                <a:solidFill>
                  <a:schemeClr val="dk1"/>
                </a:solidFill>
                <a:latin typeface="Calibri"/>
                <a:ea typeface="Calibri"/>
                <a:cs typeface="Calibri"/>
                <a:sym typeface="Calibri"/>
              </a:rPr>
              <a:t>Food is at the center </a:t>
            </a:r>
            <a:br>
              <a:rPr lang="en-US" sz="3950" b="0" i="0" u="none" strike="noStrike" cap="none" baseline="0">
                <a:solidFill>
                  <a:schemeClr val="dk1"/>
                </a:solidFill>
                <a:latin typeface="Calibri"/>
                <a:ea typeface="Calibri"/>
                <a:cs typeface="Calibri"/>
                <a:sym typeface="Calibri"/>
              </a:rPr>
            </a:br>
            <a:r>
              <a:rPr lang="en-US" sz="3950" b="0" i="0" u="none" strike="noStrike" cap="none" baseline="0">
                <a:solidFill>
                  <a:schemeClr val="dk1"/>
                </a:solidFill>
                <a:latin typeface="Calibri"/>
                <a:ea typeface="Calibri"/>
                <a:cs typeface="Calibri"/>
                <a:sym typeface="Calibri"/>
              </a:rPr>
              <a:t>of global challenges</a:t>
            </a:r>
          </a:p>
        </p:txBody>
      </p:sp>
      <p:pic>
        <p:nvPicPr>
          <p:cNvPr id="148" name="Shape 148"/>
          <p:cNvPicPr preferRelativeResize="0">
            <a:picLocks noGrp="1"/>
          </p:cNvPicPr>
          <p:nvPr>
            <p:ph type="body" idx="1"/>
          </p:nvPr>
        </p:nvPicPr>
        <p:blipFill rotWithShape="1">
          <a:blip r:embed="rId3" cstate="email">
            <a:extLst>
              <a:ext uri="{28A0092B-C50C-407E-A947-70E740481C1C}">
                <a14:useLocalDpi xmlns:a14="http://schemas.microsoft.com/office/drawing/2010/main"/>
              </a:ext>
            </a:extLst>
          </a:blip>
          <a:srcRect/>
          <a:stretch/>
        </p:blipFill>
        <p:spPr>
          <a:xfrm>
            <a:off x="3005537" y="2200193"/>
            <a:ext cx="3255398" cy="2978487"/>
          </a:xfrm>
          <a:prstGeom prst="rect">
            <a:avLst/>
          </a:prstGeom>
          <a:noFill/>
          <a:ln>
            <a:noFill/>
          </a:ln>
        </p:spPr>
      </p:pic>
      <p:pic>
        <p:nvPicPr>
          <p:cNvPr id="9" name="Picture 6" descr="http://www.davidsuzuki.org/blogs/science-matters/assets_c/2013/04/desert2-thumb-480xauto-431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94814" y="1752600"/>
            <a:ext cx="2457985" cy="1936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566013"/>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cs-CZ" dirty="0"/>
          </a:p>
        </p:txBody>
      </p:sp>
      <p:pic>
        <p:nvPicPr>
          <p:cNvPr id="4" name="Picture 2" descr="A dried out section of Lake Oroville, California. As the severe drought in California continues for a third straight year, water levels in the State's lakes and reservoirs is reaching historic lows. Lake Oroville is currently at 32 percent of its total 3,537,577 acres."/>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762000" y="914400"/>
            <a:ext cx="7807518" cy="5160086"/>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3" descr="Three Function Round Handheld Shower Head with Shower Hose and Shower Arm - Click Image to Close">
            <a:hlinkClick r:id="rId3"/>
          </p:cNvPr>
          <p:cNvPicPr>
            <a:picLocks/>
          </p:cNvPicPr>
          <p:nvPr/>
        </p:nvPicPr>
        <p:blipFill>
          <a:blip r:embed="rId4" cstate="email">
            <a:extLst>
              <a:ext uri="{28A0092B-C50C-407E-A947-70E740481C1C}">
                <a14:useLocalDpi xmlns:a14="http://schemas.microsoft.com/office/drawing/2010/main"/>
              </a:ext>
            </a:extLst>
          </a:blip>
          <a:srcRect/>
          <a:stretch>
            <a:fillRect/>
          </a:stretch>
        </p:blipFill>
        <p:spPr bwMode="auto">
          <a:xfrm>
            <a:off x="304800" y="457200"/>
            <a:ext cx="1805781" cy="1782763"/>
          </a:xfrm>
          <a:prstGeom prst="rect">
            <a:avLst/>
          </a:prstGeom>
          <a:noFill/>
          <a:ln>
            <a:noFill/>
          </a:ln>
        </p:spPr>
      </p:pic>
    </p:spTree>
    <p:extLst>
      <p:ext uri="{BB962C8B-B14F-4D97-AF65-F5344CB8AC3E}">
        <p14:creationId xmlns:p14="http://schemas.microsoft.com/office/powerpoint/2010/main" val="2898130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cs-CZ"/>
          </a:p>
        </p:txBody>
      </p:sp>
      <p:sp>
        <p:nvSpPr>
          <p:cNvPr id="3" name="Content Placeholder 2"/>
          <p:cNvSpPr>
            <a:spLocks noGrp="1"/>
          </p:cNvSpPr>
          <p:nvPr>
            <p:ph idx="1"/>
          </p:nvPr>
        </p:nvSpPr>
        <p:spPr/>
        <p:txBody>
          <a:bodyPr>
            <a:normAutofit/>
          </a:bodyPr>
          <a:lstStyle/>
          <a:p>
            <a:pPr marL="0" indent="0">
              <a:buNone/>
            </a:pPr>
            <a:endParaRPr lang="cs-CZ" dirty="0" smtClean="0"/>
          </a:p>
          <a:p>
            <a:pPr marL="0" indent="0">
              <a:buNone/>
            </a:pPr>
            <a:endParaRPr lang="cs-CZ" dirty="0"/>
          </a:p>
          <a:p>
            <a:pPr marL="0" indent="0">
              <a:buNone/>
            </a:pPr>
            <a:endParaRPr lang="cs-CZ" dirty="0" smtClean="0"/>
          </a:p>
          <a:p>
            <a:pPr marL="0" indent="0">
              <a:buNone/>
            </a:pPr>
            <a:endParaRPr lang="cs-CZ" dirty="0"/>
          </a:p>
          <a:p>
            <a:pPr marL="0" indent="0">
              <a:buNone/>
            </a:pPr>
            <a:endParaRPr lang="cs-CZ" dirty="0" smtClean="0"/>
          </a:p>
          <a:p>
            <a:pPr marL="0" indent="0">
              <a:buNone/>
            </a:pPr>
            <a:endParaRPr lang="cs-CZ" dirty="0"/>
          </a:p>
          <a:p>
            <a:pPr marL="0" indent="0">
              <a:buNone/>
            </a:pPr>
            <a:endParaRPr lang="cs-CZ" dirty="0" smtClean="0"/>
          </a:p>
          <a:p>
            <a:pPr marL="0" indent="0">
              <a:buNone/>
            </a:pPr>
            <a:r>
              <a:rPr lang="cs-CZ" sz="1400" dirty="0" smtClean="0"/>
              <a:t>Source: FAO-</a:t>
            </a:r>
            <a:r>
              <a:rPr lang="cs-CZ" sz="1400" dirty="0" err="1" smtClean="0"/>
              <a:t>Aquastat</a:t>
            </a:r>
            <a:endParaRPr lang="cs-CZ" sz="1400" dirty="0"/>
          </a:p>
        </p:txBody>
      </p:sp>
      <p:pic>
        <p:nvPicPr>
          <p:cNvPr id="5" name="Picture 4" descr="http://www.fao.org/nr/water/aquastat/water_use/image/pie1.png"/>
          <p:cNvPicPr/>
          <p:nvPr/>
        </p:nvPicPr>
        <p:blipFill>
          <a:blip r:embed="rId2">
            <a:extLst>
              <a:ext uri="{28A0092B-C50C-407E-A947-70E740481C1C}">
                <a14:useLocalDpi xmlns:a14="http://schemas.microsoft.com/office/drawing/2010/main"/>
              </a:ext>
            </a:extLst>
          </a:blip>
          <a:srcRect/>
          <a:stretch>
            <a:fillRect/>
          </a:stretch>
        </p:blipFill>
        <p:spPr bwMode="auto">
          <a:xfrm>
            <a:off x="1828800" y="685800"/>
            <a:ext cx="5583873" cy="4572000"/>
          </a:xfrm>
          <a:prstGeom prst="rect">
            <a:avLst/>
          </a:prstGeom>
          <a:noFill/>
          <a:ln>
            <a:noFill/>
          </a:ln>
        </p:spPr>
      </p:pic>
    </p:spTree>
    <p:extLst>
      <p:ext uri="{BB962C8B-B14F-4D97-AF65-F5344CB8AC3E}">
        <p14:creationId xmlns:p14="http://schemas.microsoft.com/office/powerpoint/2010/main" val="18919593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cs-CZ"/>
          </a:p>
        </p:txBody>
      </p:sp>
      <p:pic>
        <p:nvPicPr>
          <p:cNvPr id="4" name="Content Placeholder 3" descr="http://i.livescience.com/images/i/000/037/509/i02/shutterstock_19735894.jpg?1362605528">
            <a:hlinkClick r:id="rId2"/>
          </p:cNvPr>
          <p:cNvPicPr>
            <a:picLocks noGrp="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838200" y="304800"/>
            <a:ext cx="7467600" cy="5715000"/>
          </a:xfrm>
          <a:prstGeom prst="rect">
            <a:avLst/>
          </a:prstGeom>
          <a:noFill/>
          <a:ln>
            <a:noFill/>
          </a:ln>
        </p:spPr>
      </p:pic>
      <p:pic>
        <p:nvPicPr>
          <p:cNvPr id="5" name="Picture 4" descr="http://www.wpunj.edu/dotAsset/167278.gif">
            <a:hlinkClick r:id="rId4"/>
          </p:cNvPr>
          <p:cNvPicPr/>
          <p:nvPr/>
        </p:nvPicPr>
        <p:blipFill>
          <a:blip r:embed="rId5">
            <a:extLst>
              <a:ext uri="{28A0092B-C50C-407E-A947-70E740481C1C}">
                <a14:useLocalDpi xmlns:a14="http://schemas.microsoft.com/office/drawing/2010/main"/>
              </a:ext>
            </a:extLst>
          </a:blip>
          <a:srcRect/>
          <a:stretch>
            <a:fillRect/>
          </a:stretch>
        </p:blipFill>
        <p:spPr bwMode="auto">
          <a:xfrm rot="20502433">
            <a:off x="39981" y="836919"/>
            <a:ext cx="5516880" cy="1143000"/>
          </a:xfrm>
          <a:prstGeom prst="rect">
            <a:avLst/>
          </a:prstGeom>
          <a:noFill/>
          <a:ln>
            <a:noFill/>
          </a:ln>
        </p:spPr>
      </p:pic>
    </p:spTree>
    <p:extLst>
      <p:ext uri="{BB962C8B-B14F-4D97-AF65-F5344CB8AC3E}">
        <p14:creationId xmlns:p14="http://schemas.microsoft.com/office/powerpoint/2010/main" val="41917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cs-CZ"/>
          </a:p>
        </p:txBody>
      </p:sp>
      <p:sp>
        <p:nvSpPr>
          <p:cNvPr id="3" name="Content Placeholder 2"/>
          <p:cNvSpPr>
            <a:spLocks noGrp="1"/>
          </p:cNvSpPr>
          <p:nvPr>
            <p:ph idx="1"/>
          </p:nvPr>
        </p:nvSpPr>
        <p:spPr/>
        <p:txBody>
          <a:bodyPr>
            <a:normAutofit/>
          </a:bodyPr>
          <a:lstStyle/>
          <a:p>
            <a:pPr marL="0" indent="0" algn="ctr">
              <a:buNone/>
            </a:pPr>
            <a:r>
              <a:rPr lang="cs-CZ" sz="4400" dirty="0" err="1" smtClean="0"/>
              <a:t>What</a:t>
            </a:r>
            <a:r>
              <a:rPr lang="cs-CZ" sz="4400" dirty="0" smtClean="0"/>
              <a:t> </a:t>
            </a:r>
            <a:r>
              <a:rPr lang="cs-CZ" sz="4400" dirty="0" err="1" smtClean="0"/>
              <a:t>kind</a:t>
            </a:r>
            <a:r>
              <a:rPr lang="cs-CZ" sz="4400" dirty="0" smtClean="0"/>
              <a:t> </a:t>
            </a:r>
            <a:r>
              <a:rPr lang="cs-CZ" sz="4400" dirty="0" err="1" smtClean="0"/>
              <a:t>of</a:t>
            </a:r>
            <a:r>
              <a:rPr lang="cs-CZ" sz="4400" dirty="0" smtClean="0"/>
              <a:t> planet</a:t>
            </a:r>
          </a:p>
          <a:p>
            <a:pPr marL="0" indent="0" algn="ctr">
              <a:buNone/>
            </a:pPr>
            <a:r>
              <a:rPr lang="cs-CZ" sz="4400" dirty="0"/>
              <a:t>a</a:t>
            </a:r>
            <a:r>
              <a:rPr lang="cs-CZ" sz="4400" dirty="0" smtClean="0"/>
              <a:t>re </a:t>
            </a:r>
            <a:r>
              <a:rPr lang="cs-CZ" sz="4400" dirty="0" err="1" smtClean="0"/>
              <a:t>we</a:t>
            </a:r>
            <a:r>
              <a:rPr lang="cs-CZ" sz="4400" dirty="0" smtClean="0"/>
              <a:t> </a:t>
            </a:r>
            <a:r>
              <a:rPr lang="cs-CZ" sz="4400" dirty="0" err="1" smtClean="0"/>
              <a:t>leaving</a:t>
            </a:r>
            <a:r>
              <a:rPr lang="cs-CZ" sz="4400" dirty="0" smtClean="0"/>
              <a:t> </a:t>
            </a:r>
            <a:r>
              <a:rPr lang="cs-CZ" sz="4400" dirty="0" err="1" smtClean="0"/>
              <a:t>behind</a:t>
            </a:r>
            <a:r>
              <a:rPr lang="cs-CZ" sz="4400" dirty="0" smtClean="0"/>
              <a:t> </a:t>
            </a:r>
          </a:p>
          <a:p>
            <a:pPr marL="0" indent="0" algn="ctr">
              <a:buNone/>
            </a:pPr>
            <a:r>
              <a:rPr lang="cs-CZ" sz="4400" dirty="0" err="1"/>
              <a:t>f</a:t>
            </a:r>
            <a:r>
              <a:rPr lang="cs-CZ" sz="4400" dirty="0" err="1" smtClean="0"/>
              <a:t>or</a:t>
            </a:r>
            <a:r>
              <a:rPr lang="cs-CZ" sz="4400" dirty="0" smtClean="0"/>
              <a:t> </a:t>
            </a:r>
            <a:r>
              <a:rPr lang="cs-CZ" sz="4400" dirty="0" err="1" smtClean="0"/>
              <a:t>our</a:t>
            </a:r>
            <a:r>
              <a:rPr lang="cs-CZ" sz="4400" dirty="0" smtClean="0"/>
              <a:t> </a:t>
            </a:r>
            <a:r>
              <a:rPr lang="cs-CZ" sz="4400" dirty="0" err="1" smtClean="0"/>
              <a:t>children</a:t>
            </a:r>
            <a:r>
              <a:rPr lang="cs-CZ" sz="4400" dirty="0" smtClean="0"/>
              <a:t>?</a:t>
            </a:r>
          </a:p>
        </p:txBody>
      </p:sp>
      <p:pic>
        <p:nvPicPr>
          <p:cNvPr id="6" name="Picture 2" descr="http://www.cambioclimaticochiapas.org/portal/images/huella.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81800" y="4494318"/>
            <a:ext cx="2066925" cy="2058882"/>
          </a:xfrm>
          <a:prstGeom prst="rect">
            <a:avLst/>
          </a:prstGeom>
          <a:noFill/>
        </p:spPr>
      </p:pic>
    </p:spTree>
    <p:extLst>
      <p:ext uri="{BB962C8B-B14F-4D97-AF65-F5344CB8AC3E}">
        <p14:creationId xmlns:p14="http://schemas.microsoft.com/office/powerpoint/2010/main" val="3697843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cs-CZ"/>
          </a:p>
        </p:txBody>
      </p:sp>
      <p:pic>
        <p:nvPicPr>
          <p:cNvPr id="4" name="Content Placeholder 3" descr="http://photos.mongabay.com/07/trop_defor_bar-600.jpg"/>
          <p:cNvPicPr>
            <a:picLocks noGrp="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685800" y="762000"/>
            <a:ext cx="7620000" cy="5486400"/>
          </a:xfrm>
          <a:prstGeom prst="rect">
            <a:avLst/>
          </a:prstGeom>
          <a:noFill/>
          <a:ln>
            <a:noFill/>
          </a:ln>
        </p:spPr>
      </p:pic>
    </p:spTree>
    <p:extLst>
      <p:ext uri="{BB962C8B-B14F-4D97-AF65-F5344CB8AC3E}">
        <p14:creationId xmlns:p14="http://schemas.microsoft.com/office/powerpoint/2010/main" val="30818663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cs-CZ"/>
          </a:p>
        </p:txBody>
      </p:sp>
      <p:pic>
        <p:nvPicPr>
          <p:cNvPr id="4" name="Content Placeholder 3" descr="http://advocacy.britannica.com/blog/advocacy/wp-content/uploads/factory-farms-11.jpg">
            <a:hlinkClick r:id="rId2"/>
          </p:cNvPr>
          <p:cNvPicPr>
            <a:picLocks noGrp="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914400" y="609600"/>
            <a:ext cx="7620000" cy="5486400"/>
          </a:xfrm>
          <a:prstGeom prst="rect">
            <a:avLst/>
          </a:prstGeom>
          <a:noFill/>
          <a:ln>
            <a:noFill/>
          </a:ln>
        </p:spPr>
      </p:pic>
      <p:pic>
        <p:nvPicPr>
          <p:cNvPr id="5" name="irc_mi" descr="http://dailytimes.com.ng/wp-content/uploads/2015/04/Energy-Saving-Light-Bulb.jpg">
            <a:hlinkClick r:id="rId4"/>
          </p:cNvPr>
          <p:cNvPicPr>
            <a:picLocks/>
          </p:cNvPicPr>
          <p:nvPr/>
        </p:nvPicPr>
        <p:blipFill>
          <a:blip r:embed="rId5" cstate="email">
            <a:extLst>
              <a:ext uri="{28A0092B-C50C-407E-A947-70E740481C1C}">
                <a14:useLocalDpi xmlns:a14="http://schemas.microsoft.com/office/drawing/2010/main"/>
              </a:ext>
            </a:extLst>
          </a:blip>
          <a:srcRect/>
          <a:stretch>
            <a:fillRect/>
          </a:stretch>
        </p:blipFill>
        <p:spPr bwMode="auto">
          <a:xfrm>
            <a:off x="350520" y="4800600"/>
            <a:ext cx="1828800" cy="1828800"/>
          </a:xfrm>
          <a:prstGeom prst="rect">
            <a:avLst/>
          </a:prstGeom>
          <a:noFill/>
          <a:ln>
            <a:noFill/>
          </a:ln>
        </p:spPr>
      </p:pic>
    </p:spTree>
    <p:extLst>
      <p:ext uri="{BB962C8B-B14F-4D97-AF65-F5344CB8AC3E}">
        <p14:creationId xmlns:p14="http://schemas.microsoft.com/office/powerpoint/2010/main" val="262498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dirty="0">
                <a:solidFill>
                  <a:schemeClr val="dk1"/>
                </a:solidFill>
                <a:latin typeface="Calibri"/>
                <a:ea typeface="Calibri"/>
                <a:cs typeface="Calibri"/>
                <a:sym typeface="Calibri"/>
              </a:rPr>
              <a:t>Use of </a:t>
            </a:r>
            <a:r>
              <a:rPr lang="en-US" sz="4400" b="0" i="0" u="none" strike="noStrike" cap="none" baseline="0" dirty="0" smtClean="0">
                <a:solidFill>
                  <a:schemeClr val="dk1"/>
                </a:solidFill>
                <a:latin typeface="Calibri"/>
                <a:ea typeface="Calibri"/>
                <a:cs typeface="Calibri"/>
                <a:sym typeface="Calibri"/>
              </a:rPr>
              <a:t>resources</a:t>
            </a:r>
            <a:r>
              <a:rPr lang="cs-CZ" sz="4400" b="0" i="0" u="none" strike="noStrike" cap="none" baseline="0" dirty="0" smtClean="0">
                <a:solidFill>
                  <a:schemeClr val="dk1"/>
                </a:solidFill>
                <a:latin typeface="Calibri"/>
                <a:ea typeface="Calibri"/>
                <a:cs typeface="Calibri"/>
                <a:sym typeface="Calibri"/>
              </a:rPr>
              <a:t> (WEL</a:t>
            </a:r>
            <a:r>
              <a:rPr lang="cs-CZ" sz="4400" b="0" i="0" u="none" strike="noStrike" cap="none" dirty="0" smtClean="0">
                <a:solidFill>
                  <a:schemeClr val="dk1"/>
                </a:solidFill>
                <a:latin typeface="Calibri"/>
                <a:ea typeface="Calibri"/>
                <a:cs typeface="Calibri"/>
                <a:sym typeface="Calibri"/>
              </a:rPr>
              <a:t> nexus)</a:t>
            </a:r>
            <a:endParaRPr lang="en-US" sz="4400" b="0" i="0" u="none" strike="noStrike" cap="none" baseline="0" dirty="0">
              <a:solidFill>
                <a:schemeClr val="dk1"/>
              </a:solidFill>
              <a:latin typeface="Calibri"/>
              <a:ea typeface="Calibri"/>
              <a:cs typeface="Calibri"/>
              <a:sym typeface="Calibri"/>
            </a:endParaRPr>
          </a:p>
        </p:txBody>
      </p:sp>
      <p:grpSp>
        <p:nvGrpSpPr>
          <p:cNvPr id="158" name="Shape 158"/>
          <p:cNvGrpSpPr/>
          <p:nvPr/>
        </p:nvGrpSpPr>
        <p:grpSpPr>
          <a:xfrm>
            <a:off x="1465628" y="1601728"/>
            <a:ext cx="6212742" cy="4522904"/>
            <a:chOff x="1008428" y="1528"/>
            <a:chExt cx="6212742" cy="4522904"/>
          </a:xfrm>
        </p:grpSpPr>
        <p:sp>
          <p:nvSpPr>
            <p:cNvPr id="159" name="Shape 159"/>
            <p:cNvSpPr/>
            <p:nvPr/>
          </p:nvSpPr>
          <p:spPr>
            <a:xfrm>
              <a:off x="2943448" y="1528"/>
              <a:ext cx="2342703" cy="1171350"/>
            </a:xfrm>
            <a:prstGeom prst="roundRect">
              <a:avLst>
                <a:gd name="adj" fmla="val 10000"/>
              </a:avLst>
            </a:prstGeom>
            <a:solidFill>
              <a:schemeClr val="accent1"/>
            </a:solidFill>
            <a:ln w="25400" cap="flat">
              <a:solidFill>
                <a:schemeClr val="lt1"/>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60" name="Shape 160"/>
            <p:cNvSpPr txBox="1"/>
            <p:nvPr/>
          </p:nvSpPr>
          <p:spPr>
            <a:xfrm>
              <a:off x="2977756" y="35836"/>
              <a:ext cx="2274086" cy="1102734"/>
            </a:xfrm>
            <a:prstGeom prst="rect">
              <a:avLst/>
            </a:prstGeom>
            <a:noFill/>
            <a:ln>
              <a:noFill/>
            </a:ln>
          </p:spPr>
          <p:txBody>
            <a:bodyPr lIns="194300" tIns="194300" rIns="194300" bIns="194300" anchor="ctr" anchorCtr="0">
              <a:noAutofit/>
            </a:bodyPr>
            <a:lstStyle/>
            <a:p>
              <a:pPr marL="0" marR="0" lvl="0" indent="0" algn="ctr" rtl="0">
                <a:lnSpc>
                  <a:spcPct val="90000"/>
                </a:lnSpc>
                <a:spcBef>
                  <a:spcPts val="0"/>
                </a:spcBef>
                <a:spcAft>
                  <a:spcPts val="1785"/>
                </a:spcAft>
                <a:buSzPct val="25000"/>
                <a:buNone/>
              </a:pPr>
              <a:r>
                <a:rPr lang="en-US" sz="5100" b="0" i="0" u="none" strike="noStrike" cap="none" baseline="0">
                  <a:solidFill>
                    <a:schemeClr val="lt1"/>
                  </a:solidFill>
                  <a:latin typeface="Calibri"/>
                  <a:ea typeface="Calibri"/>
                  <a:cs typeface="Calibri"/>
                  <a:sym typeface="Calibri"/>
                </a:rPr>
                <a:t>Water</a:t>
              </a:r>
            </a:p>
          </p:txBody>
        </p:sp>
        <p:sp>
          <p:nvSpPr>
            <p:cNvPr id="161" name="Shape 161"/>
            <p:cNvSpPr/>
            <p:nvPr/>
          </p:nvSpPr>
          <p:spPr>
            <a:xfrm rot="3600000">
              <a:off x="4471374" y="2057994"/>
              <a:ext cx="1221869" cy="409972"/>
            </a:xfrm>
            <a:prstGeom prst="leftRightArrow">
              <a:avLst>
                <a:gd name="adj1" fmla="val 60000"/>
                <a:gd name="adj2" fmla="val 50000"/>
              </a:avLst>
            </a:prstGeom>
            <a:solidFill>
              <a:srgbClr val="C3D4E7"/>
            </a:solidFill>
            <a:ln>
              <a:noFill/>
            </a:ln>
          </p:spPr>
          <p:txBody>
            <a:bodyPr lIns="91425" tIns="91425" rIns="91425" bIns="91425" anchor="ctr" anchorCtr="0">
              <a:noAutofit/>
            </a:bodyPr>
            <a:lstStyle/>
            <a:p>
              <a:pPr>
                <a:spcBef>
                  <a:spcPts val="0"/>
                </a:spcBef>
                <a:buNone/>
              </a:pPr>
              <a:endParaRPr/>
            </a:p>
          </p:txBody>
        </p:sp>
        <p:sp>
          <p:nvSpPr>
            <p:cNvPr id="162" name="Shape 162"/>
            <p:cNvSpPr txBox="1"/>
            <p:nvPr/>
          </p:nvSpPr>
          <p:spPr>
            <a:xfrm rot="3599999">
              <a:off x="4594366" y="2139988"/>
              <a:ext cx="975884" cy="245982"/>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595"/>
                </a:spcAft>
                <a:buNone/>
              </a:pPr>
              <a:endParaRPr sz="1700" b="0" i="0" u="none" strike="noStrike" cap="none" baseline="0">
                <a:solidFill>
                  <a:schemeClr val="lt1"/>
                </a:solidFill>
                <a:latin typeface="Calibri"/>
                <a:ea typeface="Calibri"/>
                <a:cs typeface="Calibri"/>
                <a:sym typeface="Calibri"/>
              </a:endParaRPr>
            </a:p>
          </p:txBody>
        </p:sp>
        <p:sp>
          <p:nvSpPr>
            <p:cNvPr id="163" name="Shape 163"/>
            <p:cNvSpPr/>
            <p:nvPr/>
          </p:nvSpPr>
          <p:spPr>
            <a:xfrm>
              <a:off x="4878467" y="3353082"/>
              <a:ext cx="2342703" cy="1171350"/>
            </a:xfrm>
            <a:prstGeom prst="roundRect">
              <a:avLst>
                <a:gd name="adj" fmla="val 10000"/>
              </a:avLst>
            </a:prstGeom>
            <a:solidFill>
              <a:schemeClr val="accent1"/>
            </a:solidFill>
            <a:ln w="25400" cap="flat">
              <a:solidFill>
                <a:schemeClr val="lt1"/>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64" name="Shape 164"/>
            <p:cNvSpPr txBox="1"/>
            <p:nvPr/>
          </p:nvSpPr>
          <p:spPr>
            <a:xfrm>
              <a:off x="4912776" y="3387389"/>
              <a:ext cx="2274086" cy="1102734"/>
            </a:xfrm>
            <a:prstGeom prst="rect">
              <a:avLst/>
            </a:prstGeom>
            <a:noFill/>
            <a:ln>
              <a:noFill/>
            </a:ln>
          </p:spPr>
          <p:txBody>
            <a:bodyPr lIns="194300" tIns="194300" rIns="194300" bIns="194300" anchor="ctr" anchorCtr="0">
              <a:noAutofit/>
            </a:bodyPr>
            <a:lstStyle/>
            <a:p>
              <a:pPr marL="0" marR="0" lvl="0" indent="0" algn="ctr" rtl="0">
                <a:lnSpc>
                  <a:spcPct val="90000"/>
                </a:lnSpc>
                <a:spcBef>
                  <a:spcPts val="0"/>
                </a:spcBef>
                <a:spcAft>
                  <a:spcPts val="1785"/>
                </a:spcAft>
                <a:buSzPct val="25000"/>
                <a:buNone/>
              </a:pPr>
              <a:r>
                <a:rPr lang="en-US" sz="5100" b="0" i="0" u="none" strike="noStrike" cap="none" baseline="0">
                  <a:solidFill>
                    <a:schemeClr val="lt1"/>
                  </a:solidFill>
                  <a:latin typeface="Calibri"/>
                  <a:ea typeface="Calibri"/>
                  <a:cs typeface="Calibri"/>
                  <a:sym typeface="Calibri"/>
                </a:rPr>
                <a:t>Energy</a:t>
              </a:r>
            </a:p>
          </p:txBody>
        </p:sp>
        <p:sp>
          <p:nvSpPr>
            <p:cNvPr id="165" name="Shape 165"/>
            <p:cNvSpPr/>
            <p:nvPr/>
          </p:nvSpPr>
          <p:spPr>
            <a:xfrm rot="10800000">
              <a:off x="3503865" y="3733771"/>
              <a:ext cx="1221868" cy="409973"/>
            </a:xfrm>
            <a:prstGeom prst="leftRightArrow">
              <a:avLst>
                <a:gd name="adj1" fmla="val 60000"/>
                <a:gd name="adj2" fmla="val 50000"/>
              </a:avLst>
            </a:prstGeom>
            <a:solidFill>
              <a:srgbClr val="C3D4E7"/>
            </a:solidFill>
            <a:ln>
              <a:noFill/>
            </a:ln>
          </p:spPr>
          <p:txBody>
            <a:bodyPr lIns="91425" tIns="91425" rIns="91425" bIns="91425" anchor="ctr" anchorCtr="0">
              <a:noAutofit/>
            </a:bodyPr>
            <a:lstStyle/>
            <a:p>
              <a:pPr>
                <a:spcBef>
                  <a:spcPts val="0"/>
                </a:spcBef>
                <a:buNone/>
              </a:pPr>
              <a:endParaRPr/>
            </a:p>
          </p:txBody>
        </p:sp>
        <p:sp>
          <p:nvSpPr>
            <p:cNvPr id="166" name="Shape 166"/>
            <p:cNvSpPr txBox="1"/>
            <p:nvPr/>
          </p:nvSpPr>
          <p:spPr>
            <a:xfrm>
              <a:off x="3626857" y="3815766"/>
              <a:ext cx="975885" cy="245982"/>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595"/>
                </a:spcAft>
                <a:buNone/>
              </a:pPr>
              <a:endParaRPr sz="1700" b="0" i="0" u="none" strike="noStrike" cap="none" baseline="0">
                <a:solidFill>
                  <a:schemeClr val="lt1"/>
                </a:solidFill>
                <a:latin typeface="Calibri"/>
                <a:ea typeface="Calibri"/>
                <a:cs typeface="Calibri"/>
                <a:sym typeface="Calibri"/>
              </a:endParaRPr>
            </a:p>
          </p:txBody>
        </p:sp>
        <p:sp>
          <p:nvSpPr>
            <p:cNvPr id="167" name="Shape 167"/>
            <p:cNvSpPr/>
            <p:nvPr/>
          </p:nvSpPr>
          <p:spPr>
            <a:xfrm>
              <a:off x="1008428" y="3353082"/>
              <a:ext cx="2342703" cy="1171350"/>
            </a:xfrm>
            <a:prstGeom prst="roundRect">
              <a:avLst>
                <a:gd name="adj" fmla="val 10000"/>
              </a:avLst>
            </a:prstGeom>
            <a:solidFill>
              <a:schemeClr val="accent1"/>
            </a:solidFill>
            <a:ln w="25400" cap="flat">
              <a:solidFill>
                <a:schemeClr val="lt1"/>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68" name="Shape 168"/>
            <p:cNvSpPr txBox="1"/>
            <p:nvPr/>
          </p:nvSpPr>
          <p:spPr>
            <a:xfrm>
              <a:off x="1042736" y="3387389"/>
              <a:ext cx="2274086" cy="1102734"/>
            </a:xfrm>
            <a:prstGeom prst="rect">
              <a:avLst/>
            </a:prstGeom>
            <a:noFill/>
            <a:ln>
              <a:noFill/>
            </a:ln>
          </p:spPr>
          <p:txBody>
            <a:bodyPr lIns="194300" tIns="194300" rIns="194300" bIns="194300" anchor="ctr" anchorCtr="0">
              <a:noAutofit/>
            </a:bodyPr>
            <a:lstStyle/>
            <a:p>
              <a:pPr marL="0" marR="0" lvl="0" indent="0" algn="ctr" rtl="0">
                <a:lnSpc>
                  <a:spcPct val="90000"/>
                </a:lnSpc>
                <a:spcBef>
                  <a:spcPts val="0"/>
                </a:spcBef>
                <a:spcAft>
                  <a:spcPts val="1785"/>
                </a:spcAft>
                <a:buSzPct val="25000"/>
                <a:buNone/>
              </a:pPr>
              <a:r>
                <a:rPr lang="en-US" sz="5100" b="0" i="0" u="none" strike="noStrike" cap="none" baseline="0">
                  <a:solidFill>
                    <a:schemeClr val="lt1"/>
                  </a:solidFill>
                  <a:latin typeface="Calibri"/>
                  <a:ea typeface="Calibri"/>
                  <a:cs typeface="Calibri"/>
                  <a:sym typeface="Calibri"/>
                </a:rPr>
                <a:t>Land</a:t>
              </a:r>
            </a:p>
          </p:txBody>
        </p:sp>
        <p:sp>
          <p:nvSpPr>
            <p:cNvPr id="169" name="Shape 169"/>
            <p:cNvSpPr/>
            <p:nvPr/>
          </p:nvSpPr>
          <p:spPr>
            <a:xfrm rot="-3600000">
              <a:off x="2536355" y="2057994"/>
              <a:ext cx="1221869" cy="409972"/>
            </a:xfrm>
            <a:prstGeom prst="leftRightArrow">
              <a:avLst>
                <a:gd name="adj1" fmla="val 60000"/>
                <a:gd name="adj2" fmla="val 50000"/>
              </a:avLst>
            </a:prstGeom>
            <a:solidFill>
              <a:srgbClr val="C3D4E7"/>
            </a:solidFill>
            <a:ln>
              <a:noFill/>
            </a:ln>
          </p:spPr>
          <p:txBody>
            <a:bodyPr lIns="91425" tIns="91425" rIns="91425" bIns="91425" anchor="ctr" anchorCtr="0">
              <a:noAutofit/>
            </a:bodyPr>
            <a:lstStyle/>
            <a:p>
              <a:pPr>
                <a:spcBef>
                  <a:spcPts val="0"/>
                </a:spcBef>
                <a:buNone/>
              </a:pPr>
              <a:endParaRPr/>
            </a:p>
          </p:txBody>
        </p:sp>
        <p:sp>
          <p:nvSpPr>
            <p:cNvPr id="170" name="Shape 170"/>
            <p:cNvSpPr txBox="1"/>
            <p:nvPr/>
          </p:nvSpPr>
          <p:spPr>
            <a:xfrm rot="-3599999">
              <a:off x="2659347" y="2139988"/>
              <a:ext cx="975884" cy="245982"/>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595"/>
                </a:spcAft>
                <a:buNone/>
              </a:pPr>
              <a:endParaRPr sz="1700" b="0" i="0" u="none" strike="noStrike" cap="none" baseline="0">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472106430"/>
      </p:ext>
    </p:extLst>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Hidden</a:t>
            </a:r>
            <a:r>
              <a:rPr lang="cs-CZ" dirty="0" smtClean="0"/>
              <a:t> </a:t>
            </a:r>
            <a:r>
              <a:rPr lang="en-US" dirty="0" smtClean="0"/>
              <a:t>water</a:t>
            </a:r>
            <a:endParaRPr lang="en-US" dirty="0"/>
          </a:p>
        </p:txBody>
      </p:sp>
      <p:pic>
        <p:nvPicPr>
          <p:cNvPr id="26626" name="Picture 2" descr="http://www.sciencemediacentre.co.nz/wp-content/upload/2009/09/virtual-water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9592" y="1369550"/>
            <a:ext cx="7416824" cy="5488450"/>
          </a:xfrm>
          <a:prstGeom prst="rect">
            <a:avLst/>
          </a:prstGeom>
          <a:noFill/>
        </p:spPr>
      </p:pic>
    </p:spTree>
    <p:extLst>
      <p:ext uri="{BB962C8B-B14F-4D97-AF65-F5344CB8AC3E}">
        <p14:creationId xmlns:p14="http://schemas.microsoft.com/office/powerpoint/2010/main" val="42257336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Hidden</a:t>
            </a:r>
            <a:r>
              <a:rPr lang="cs-CZ" dirty="0" smtClean="0"/>
              <a:t> L</a:t>
            </a:r>
            <a:r>
              <a:rPr lang="en-US" dirty="0" smtClean="0"/>
              <a:t>and</a:t>
            </a:r>
            <a:endParaRPr lang="en-US" dirty="0"/>
          </a:p>
        </p:txBody>
      </p:sp>
      <p:pic>
        <p:nvPicPr>
          <p:cNvPr id="30722" name="Picture 2" descr="http://www.vegetarismus.ch/info/bilder_oeko/landuse_en.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1520" y="1700808"/>
            <a:ext cx="8611799" cy="4070421"/>
          </a:xfrm>
          <a:prstGeom prst="rect">
            <a:avLst/>
          </a:prstGeom>
          <a:noFill/>
        </p:spPr>
      </p:pic>
    </p:spTree>
    <p:extLst>
      <p:ext uri="{BB962C8B-B14F-4D97-AF65-F5344CB8AC3E}">
        <p14:creationId xmlns:p14="http://schemas.microsoft.com/office/powerpoint/2010/main" val="13928884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Hidden</a:t>
            </a:r>
            <a:r>
              <a:rPr lang="cs-CZ" dirty="0" smtClean="0"/>
              <a:t> E</a:t>
            </a:r>
            <a:r>
              <a:rPr lang="en-US" dirty="0" err="1" smtClean="0"/>
              <a:t>nergy</a:t>
            </a:r>
            <a:endParaRPr lang="en-US" dirty="0"/>
          </a:p>
        </p:txBody>
      </p:sp>
      <p:pic>
        <p:nvPicPr>
          <p:cNvPr id="31746" name="Picture 2" descr="http://media.treehugger.com/assets/images/2011/10/food-energy.png"/>
          <p:cNvPicPr>
            <a:picLocks noChangeAspect="1" noChangeArrowheads="1"/>
          </p:cNvPicPr>
          <p:nvPr/>
        </p:nvPicPr>
        <p:blipFill>
          <a:blip r:embed="rId2" cstate="print"/>
          <a:srcRect/>
          <a:stretch>
            <a:fillRect/>
          </a:stretch>
        </p:blipFill>
        <p:spPr bwMode="auto">
          <a:xfrm>
            <a:off x="1187624" y="1340768"/>
            <a:ext cx="6912768" cy="5279118"/>
          </a:xfrm>
          <a:prstGeom prst="rect">
            <a:avLst/>
          </a:prstGeom>
          <a:noFill/>
        </p:spPr>
      </p:pic>
    </p:spTree>
    <p:extLst>
      <p:ext uri="{BB962C8B-B14F-4D97-AF65-F5344CB8AC3E}">
        <p14:creationId xmlns:p14="http://schemas.microsoft.com/office/powerpoint/2010/main" val="29414274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US" dirty="0" smtClean="0"/>
              <a:t>Connecting the WEL Nexus to </a:t>
            </a:r>
            <a:br>
              <a:rPr lang="en-US" dirty="0" smtClean="0"/>
            </a:br>
            <a:r>
              <a:rPr lang="en-US" dirty="0" smtClean="0"/>
              <a:t>food production and consumption</a:t>
            </a:r>
            <a:endParaRPr lang="en-US" dirty="0"/>
          </a:p>
        </p:txBody>
      </p:sp>
      <p:sp>
        <p:nvSpPr>
          <p:cNvPr id="3" name="Zástupný symbol pro obsah 2"/>
          <p:cNvSpPr>
            <a:spLocks noGrp="1"/>
          </p:cNvSpPr>
          <p:nvPr>
            <p:ph idx="1"/>
          </p:nvPr>
        </p:nvSpPr>
        <p:spPr/>
        <p:txBody>
          <a:bodyPr/>
          <a:lstStyle/>
          <a:p>
            <a:pPr>
              <a:buNone/>
            </a:pPr>
            <a:r>
              <a:rPr lang="en-US" sz="2800" dirty="0" smtClean="0"/>
              <a:t>Some foods are more resource</a:t>
            </a:r>
            <a:r>
              <a:rPr lang="cs-CZ" sz="2800" dirty="0" smtClean="0"/>
              <a:t>-</a:t>
            </a:r>
            <a:r>
              <a:rPr lang="en-US" sz="2800" dirty="0" smtClean="0"/>
              <a:t>intensive than others.</a:t>
            </a:r>
          </a:p>
          <a:p>
            <a:pPr>
              <a:buNone/>
            </a:pPr>
            <a:endParaRPr lang="cs-CZ" sz="1600" dirty="0" smtClean="0"/>
          </a:p>
          <a:p>
            <a:pPr>
              <a:buNone/>
            </a:pPr>
            <a:r>
              <a:rPr lang="en-US" sz="2800" dirty="0" smtClean="0"/>
              <a:t>The actual amount of hidden resources depends</a:t>
            </a:r>
            <a:r>
              <a:rPr lang="cs-CZ" sz="2800" dirty="0" smtClean="0"/>
              <a:t> </a:t>
            </a:r>
            <a:r>
              <a:rPr lang="en-US" sz="2800" dirty="0" smtClean="0"/>
              <a:t>on</a:t>
            </a:r>
            <a:r>
              <a:rPr lang="cs-CZ" sz="2800" dirty="0" smtClean="0"/>
              <a:t>:</a:t>
            </a:r>
          </a:p>
          <a:p>
            <a:pPr lvl="1">
              <a:buFont typeface="Wingdings" pitchFamily="2" charset="2"/>
              <a:buChar char="§"/>
            </a:pPr>
            <a:r>
              <a:rPr lang="en-US" sz="2400" dirty="0" smtClean="0"/>
              <a:t> </a:t>
            </a:r>
            <a:r>
              <a:rPr lang="cs-CZ" sz="2400" dirty="0" err="1" smtClean="0"/>
              <a:t>methods</a:t>
            </a:r>
            <a:r>
              <a:rPr lang="cs-CZ" sz="2400" dirty="0" smtClean="0"/>
              <a:t> </a:t>
            </a:r>
            <a:r>
              <a:rPr lang="cs-CZ" sz="2400" dirty="0" err="1" smtClean="0"/>
              <a:t>of</a:t>
            </a:r>
            <a:r>
              <a:rPr lang="cs-CZ" sz="2400" dirty="0" smtClean="0"/>
              <a:t> </a:t>
            </a:r>
            <a:r>
              <a:rPr lang="en-US" sz="2400" dirty="0" err="1" smtClean="0"/>
              <a:t>produc</a:t>
            </a:r>
            <a:r>
              <a:rPr lang="cs-CZ" sz="2400" dirty="0" err="1" smtClean="0"/>
              <a:t>tion</a:t>
            </a:r>
            <a:endParaRPr lang="cs-CZ" sz="2400" dirty="0" smtClean="0"/>
          </a:p>
          <a:p>
            <a:pPr lvl="1">
              <a:buFont typeface="Wingdings" pitchFamily="2" charset="2"/>
              <a:buChar char="§"/>
            </a:pPr>
            <a:r>
              <a:rPr lang="en-US" sz="2400" dirty="0" smtClean="0"/>
              <a:t>processing</a:t>
            </a:r>
            <a:endParaRPr lang="cs-CZ" sz="2400" dirty="0" smtClean="0"/>
          </a:p>
          <a:p>
            <a:pPr lvl="1">
              <a:buFont typeface="Wingdings" pitchFamily="2" charset="2"/>
              <a:buChar char="§"/>
            </a:pPr>
            <a:r>
              <a:rPr lang="en-US" sz="2400" dirty="0" smtClean="0"/>
              <a:t>distance between where it is produced and where it is consumed</a:t>
            </a:r>
            <a:endParaRPr lang="cs-CZ" sz="2400" dirty="0" smtClean="0"/>
          </a:p>
          <a:p>
            <a:pPr lvl="1">
              <a:buNone/>
            </a:pPr>
            <a:endParaRPr lang="en-US" sz="1800" dirty="0" smtClean="0"/>
          </a:p>
          <a:p>
            <a:pPr marL="0" indent="0">
              <a:buNone/>
            </a:pPr>
            <a:endParaRPr lang="en-US" sz="2800" dirty="0" smtClean="0"/>
          </a:p>
          <a:p>
            <a:endParaRPr lang="en-US" dirty="0" smtClean="0"/>
          </a:p>
          <a:p>
            <a:pPr marL="0" indent="0">
              <a:buNone/>
            </a:pPr>
            <a:endParaRPr lang="en-US" dirty="0"/>
          </a:p>
        </p:txBody>
      </p:sp>
    </p:spTree>
    <p:extLst>
      <p:ext uri="{BB962C8B-B14F-4D97-AF65-F5344CB8AC3E}">
        <p14:creationId xmlns:p14="http://schemas.microsoft.com/office/powerpoint/2010/main" val="313217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Methods</a:t>
            </a:r>
            <a:r>
              <a:rPr lang="cs-CZ" dirty="0" smtClean="0"/>
              <a:t> vary </a:t>
            </a:r>
            <a:r>
              <a:rPr lang="cs-CZ" dirty="0" err="1" smtClean="0"/>
              <a:t>widely</a:t>
            </a:r>
            <a:r>
              <a:rPr lang="cs-CZ" dirty="0" smtClean="0"/>
              <a:t> </a:t>
            </a:r>
            <a:endParaRPr lang="en-US" dirty="0"/>
          </a:p>
        </p:txBody>
      </p:sp>
      <p:pic>
        <p:nvPicPr>
          <p:cNvPr id="7170" name="Picture 2" descr="http://capitalisminarchaeologicaltheory.files.wordpress.com/2012/05/factory_worker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44008" y="4005063"/>
            <a:ext cx="3672408" cy="2452645"/>
          </a:xfrm>
          <a:prstGeom prst="rect">
            <a:avLst/>
          </a:prstGeom>
          <a:noFill/>
        </p:spPr>
      </p:pic>
      <p:pic>
        <p:nvPicPr>
          <p:cNvPr id="7172" name="Picture 4" descr="http://www.organicfarmingblog.com/wp-content/uploads/Organic-Farming-as-Environment-Friendly-Routin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3528" y="3981060"/>
            <a:ext cx="3744416" cy="2496279"/>
          </a:xfrm>
          <a:prstGeom prst="rect">
            <a:avLst/>
          </a:prstGeom>
          <a:noFill/>
        </p:spPr>
      </p:pic>
      <p:pic>
        <p:nvPicPr>
          <p:cNvPr id="7174" name="Picture 6" descr="http://mauinow.com/files/2010/11/farm-to-table.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3528" y="1268760"/>
            <a:ext cx="3687853" cy="2647878"/>
          </a:xfrm>
          <a:prstGeom prst="rect">
            <a:avLst/>
          </a:prstGeom>
          <a:noFill/>
        </p:spPr>
      </p:pic>
      <p:pic>
        <p:nvPicPr>
          <p:cNvPr id="7176" name="Picture 8" descr="http://www.theecologist.org/siteimage/scale/0/0/133064.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44008" y="1250758"/>
            <a:ext cx="3600400" cy="2700301"/>
          </a:xfrm>
          <a:prstGeom prst="rect">
            <a:avLst/>
          </a:prstGeom>
          <a:noFill/>
        </p:spPr>
      </p:pic>
    </p:spTree>
    <p:extLst>
      <p:ext uri="{BB962C8B-B14F-4D97-AF65-F5344CB8AC3E}">
        <p14:creationId xmlns:p14="http://schemas.microsoft.com/office/powerpoint/2010/main" val="35914886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cs-CZ" dirty="0"/>
          </a:p>
        </p:txBody>
      </p:sp>
      <p:pic>
        <p:nvPicPr>
          <p:cNvPr id="4" name="Content Placeholder 3" descr="http://img.ct24.cz/cache/616x411/article/46/4513/451216.jpg?1364242456">
            <a:hlinkClick r:id="rId2"/>
          </p:cNvPr>
          <p:cNvPicPr>
            <a:picLocks noGrp="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533400" y="457200"/>
            <a:ext cx="8001000" cy="5943600"/>
          </a:xfrm>
          <a:prstGeom prst="rect">
            <a:avLst/>
          </a:prstGeom>
          <a:noFill/>
          <a:ln>
            <a:noFill/>
          </a:ln>
        </p:spPr>
      </p:pic>
      <p:pic>
        <p:nvPicPr>
          <p:cNvPr id="5" name="Picture 4" descr="http://www.gestiondifferenciee.be/files/photos_et_images/hotel_insectes_photo_aquinobd.jpg">
            <a:hlinkClick r:id="rId4"/>
          </p:cNvPr>
          <p:cNvPicPr/>
          <p:nvPr/>
        </p:nvPicPr>
        <p:blipFill>
          <a:blip r:embed="rId5" cstate="email">
            <a:extLst>
              <a:ext uri="{28A0092B-C50C-407E-A947-70E740481C1C}">
                <a14:useLocalDpi xmlns:a14="http://schemas.microsoft.com/office/drawing/2010/main"/>
              </a:ext>
            </a:extLst>
          </a:blip>
          <a:srcRect/>
          <a:stretch>
            <a:fillRect/>
          </a:stretch>
        </p:blipFill>
        <p:spPr bwMode="auto">
          <a:xfrm>
            <a:off x="228600" y="152400"/>
            <a:ext cx="2019300" cy="1977390"/>
          </a:xfrm>
          <a:prstGeom prst="rect">
            <a:avLst/>
          </a:prstGeom>
          <a:noFill/>
          <a:ln>
            <a:noFill/>
          </a:ln>
        </p:spPr>
      </p:pic>
      <p:pic>
        <p:nvPicPr>
          <p:cNvPr id="6" name="Content Placeholder 3" descr="https://encrypted-tbn3.gstatic.com/images?q=tbn:ANd9GcSsMypd0sFEx9aRv9rSvsb8N-asueDAIrSQafNrD51hiSfoJIoJ">
            <a:hlinkClick r:id="rId6"/>
          </p:cNvPr>
          <p:cNvPicPr>
            <a:picLocks/>
          </p:cNvPicPr>
          <p:nvPr/>
        </p:nvPicPr>
        <p:blipFill>
          <a:blip r:embed="rId7" cstate="email">
            <a:extLst>
              <a:ext uri="{28A0092B-C50C-407E-A947-70E740481C1C}">
                <a14:useLocalDpi xmlns:a14="http://schemas.microsoft.com/office/drawing/2010/main"/>
              </a:ext>
            </a:extLst>
          </a:blip>
          <a:srcRect/>
          <a:stretch>
            <a:fillRect/>
          </a:stretch>
        </p:blipFill>
        <p:spPr bwMode="auto">
          <a:xfrm>
            <a:off x="7162800" y="5029200"/>
            <a:ext cx="1600200" cy="1219200"/>
          </a:xfrm>
          <a:prstGeom prst="rect">
            <a:avLst/>
          </a:prstGeom>
          <a:noFill/>
          <a:ln>
            <a:noFill/>
          </a:ln>
        </p:spPr>
      </p:pic>
    </p:spTree>
    <p:extLst>
      <p:ext uri="{BB962C8B-B14F-4D97-AF65-F5344CB8AC3E}">
        <p14:creationId xmlns:p14="http://schemas.microsoft.com/office/powerpoint/2010/main" val="183053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cs-CZ" dirty="0"/>
          </a:p>
        </p:txBody>
      </p:sp>
      <p:pic>
        <p:nvPicPr>
          <p:cNvPr id="4" name="Content Placeholder 3" descr="Mangalitza"/>
          <p:cNvPicPr>
            <a:picLocks noGrp="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533400" y="457200"/>
            <a:ext cx="7772400" cy="5791200"/>
          </a:xfrm>
          <a:prstGeom prst="rect">
            <a:avLst/>
          </a:prstGeom>
          <a:noFill/>
          <a:ln>
            <a:noFill/>
          </a:ln>
        </p:spPr>
      </p:pic>
      <p:pic>
        <p:nvPicPr>
          <p:cNvPr id="5" name="Picture 4" descr="Image result for save tigers">
            <a:hlinkClick r:id="rId3"/>
          </p:cNvPr>
          <p:cNvPicPr/>
          <p:nvPr/>
        </p:nvPicPr>
        <p:blipFill>
          <a:blip r:embed="rId4">
            <a:extLst>
              <a:ext uri="{28A0092B-C50C-407E-A947-70E740481C1C}">
                <a14:useLocalDpi xmlns:a14="http://schemas.microsoft.com/office/drawing/2010/main"/>
              </a:ext>
            </a:extLst>
          </a:blip>
          <a:srcRect/>
          <a:stretch>
            <a:fillRect/>
          </a:stretch>
        </p:blipFill>
        <p:spPr bwMode="auto">
          <a:xfrm>
            <a:off x="6858000" y="4831080"/>
            <a:ext cx="2148840" cy="1939290"/>
          </a:xfrm>
          <a:prstGeom prst="rect">
            <a:avLst/>
          </a:prstGeom>
          <a:noFill/>
          <a:ln>
            <a:noFill/>
          </a:ln>
        </p:spPr>
      </p:pic>
    </p:spTree>
    <p:extLst>
      <p:ext uri="{BB962C8B-B14F-4D97-AF65-F5344CB8AC3E}">
        <p14:creationId xmlns:p14="http://schemas.microsoft.com/office/powerpoint/2010/main" val="4181069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US" sz="3600" dirty="0" smtClean="0"/>
              <a:t>Using more that we are entitled to</a:t>
            </a:r>
            <a:endParaRPr lang="en-US" sz="3600" dirty="0"/>
          </a:p>
        </p:txBody>
      </p:sp>
      <p:pic>
        <p:nvPicPr>
          <p:cNvPr id="4"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61976" y="1196752"/>
            <a:ext cx="4642272" cy="5641039"/>
          </a:xfrm>
          <a:prstGeom prst="rect">
            <a:avLst/>
          </a:prstGeom>
          <a:noFill/>
          <a:ln w="25400">
            <a:noFill/>
            <a:miter lim="800000"/>
            <a:headEnd/>
            <a:tailEnd/>
          </a:ln>
        </p:spPr>
      </p:pic>
    </p:spTree>
    <p:extLst>
      <p:ext uri="{BB962C8B-B14F-4D97-AF65-F5344CB8AC3E}">
        <p14:creationId xmlns:p14="http://schemas.microsoft.com/office/powerpoint/2010/main" val="6190994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cs-CZ"/>
          </a:p>
        </p:txBody>
      </p:sp>
      <p:sp>
        <p:nvSpPr>
          <p:cNvPr id="3" name="Content Placeholder 2"/>
          <p:cNvSpPr>
            <a:spLocks noGrp="1"/>
          </p:cNvSpPr>
          <p:nvPr>
            <p:ph idx="1"/>
          </p:nvPr>
        </p:nvSpPr>
        <p:spPr/>
        <p:txBody>
          <a:bodyPr/>
          <a:lstStyle/>
          <a:p>
            <a:endParaRPr lang="cs-CZ" dirty="0"/>
          </a:p>
        </p:txBody>
      </p:sp>
      <p:pic>
        <p:nvPicPr>
          <p:cNvPr id="4" name="Picture 3" descr="http://www.fao.org/News/2000/img/wwmapbig-e.gif"/>
          <p:cNvPicPr/>
          <p:nvPr/>
        </p:nvPicPr>
        <p:blipFill>
          <a:blip r:embed="rId2">
            <a:extLst>
              <a:ext uri="{28A0092B-C50C-407E-A947-70E740481C1C}">
                <a14:useLocalDpi xmlns:a14="http://schemas.microsoft.com/office/drawing/2010/main"/>
              </a:ext>
            </a:extLst>
          </a:blip>
          <a:srcRect/>
          <a:stretch>
            <a:fillRect/>
          </a:stretch>
        </p:blipFill>
        <p:spPr bwMode="auto">
          <a:xfrm>
            <a:off x="838200" y="381000"/>
            <a:ext cx="7391400" cy="5486400"/>
          </a:xfrm>
          <a:prstGeom prst="rect">
            <a:avLst/>
          </a:prstGeom>
          <a:noFill/>
          <a:ln>
            <a:noFill/>
          </a:ln>
        </p:spPr>
      </p:pic>
    </p:spTree>
    <p:extLst>
      <p:ext uri="{BB962C8B-B14F-4D97-AF65-F5344CB8AC3E}">
        <p14:creationId xmlns:p14="http://schemas.microsoft.com/office/powerpoint/2010/main" val="21286430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3950" b="0" i="0" u="none" strike="noStrike" cap="none" baseline="0">
                <a:solidFill>
                  <a:schemeClr val="dk1"/>
                </a:solidFill>
                <a:latin typeface="Calibri"/>
                <a:ea typeface="Calibri"/>
                <a:cs typeface="Calibri"/>
                <a:sym typeface="Calibri"/>
              </a:rPr>
              <a:t>Food is at the center </a:t>
            </a:r>
            <a:br>
              <a:rPr lang="en-US" sz="3950" b="0" i="0" u="none" strike="noStrike" cap="none" baseline="0">
                <a:solidFill>
                  <a:schemeClr val="dk1"/>
                </a:solidFill>
                <a:latin typeface="Calibri"/>
                <a:ea typeface="Calibri"/>
                <a:cs typeface="Calibri"/>
                <a:sym typeface="Calibri"/>
              </a:rPr>
            </a:br>
            <a:r>
              <a:rPr lang="en-US" sz="3950" b="0" i="0" u="none" strike="noStrike" cap="none" baseline="0">
                <a:solidFill>
                  <a:schemeClr val="dk1"/>
                </a:solidFill>
                <a:latin typeface="Calibri"/>
                <a:ea typeface="Calibri"/>
                <a:cs typeface="Calibri"/>
                <a:sym typeface="Calibri"/>
              </a:rPr>
              <a:t>of global challenges</a:t>
            </a:r>
          </a:p>
        </p:txBody>
      </p:sp>
      <p:pic>
        <p:nvPicPr>
          <p:cNvPr id="148" name="Shape 148"/>
          <p:cNvPicPr preferRelativeResize="0">
            <a:picLocks noGrp="1"/>
          </p:cNvPicPr>
          <p:nvPr>
            <p:ph type="body" idx="1"/>
          </p:nvPr>
        </p:nvPicPr>
        <p:blipFill rotWithShape="1">
          <a:blip r:embed="rId3" cstate="email">
            <a:extLst>
              <a:ext uri="{28A0092B-C50C-407E-A947-70E740481C1C}">
                <a14:useLocalDpi xmlns:a14="http://schemas.microsoft.com/office/drawing/2010/main"/>
              </a:ext>
            </a:extLst>
          </a:blip>
          <a:srcRect/>
          <a:stretch/>
        </p:blipFill>
        <p:spPr>
          <a:xfrm>
            <a:off x="3005537" y="2200193"/>
            <a:ext cx="3255398" cy="2978487"/>
          </a:xfrm>
          <a:prstGeom prst="rect">
            <a:avLst/>
          </a:prstGeom>
          <a:noFill/>
          <a:ln>
            <a:noFill/>
          </a:ln>
        </p:spPr>
      </p:pic>
      <p:pic>
        <p:nvPicPr>
          <p:cNvPr id="9" name="Picture 6" descr="http://www.davidsuzuki.org/blogs/science-matters/assets_c/2013/04/desert2-thumb-480xauto-431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94814" y="1752600"/>
            <a:ext cx="2457985" cy="19368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19801" y="1798320"/>
            <a:ext cx="2667000" cy="1906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283297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Shape 217"/>
          <p:cNvPicPr preferRelativeResize="0"/>
          <p:nvPr/>
        </p:nvPicPr>
        <p:blipFill rotWithShape="1">
          <a:blip r:embed="rId3" cstate="email">
            <a:extLst>
              <a:ext uri="{28A0092B-C50C-407E-A947-70E740481C1C}">
                <a14:useLocalDpi xmlns:a14="http://schemas.microsoft.com/office/drawing/2010/main"/>
              </a:ext>
            </a:extLst>
          </a:blip>
          <a:srcRect/>
          <a:stretch/>
        </p:blipFill>
        <p:spPr>
          <a:xfrm>
            <a:off x="395536" y="692695"/>
            <a:ext cx="4163638" cy="4997971"/>
          </a:xfrm>
          <a:prstGeom prst="rect">
            <a:avLst/>
          </a:prstGeom>
          <a:noFill/>
          <a:ln>
            <a:noFill/>
          </a:ln>
        </p:spPr>
      </p:pic>
      <p:pic>
        <p:nvPicPr>
          <p:cNvPr id="218" name="Shape 218"/>
          <p:cNvPicPr preferRelativeResize="0"/>
          <p:nvPr/>
        </p:nvPicPr>
        <p:blipFill rotWithShape="1">
          <a:blip r:embed="rId4"/>
          <a:srcRect/>
          <a:stretch/>
        </p:blipFill>
        <p:spPr>
          <a:xfrm>
            <a:off x="4716016" y="260647"/>
            <a:ext cx="4264502" cy="2736303"/>
          </a:xfrm>
          <a:prstGeom prst="rect">
            <a:avLst/>
          </a:prstGeom>
          <a:noFill/>
          <a:ln>
            <a:noFill/>
          </a:ln>
        </p:spPr>
      </p:pic>
      <p:pic>
        <p:nvPicPr>
          <p:cNvPr id="219" name="Shape 219"/>
          <p:cNvPicPr preferRelativeResize="0"/>
          <p:nvPr/>
        </p:nvPicPr>
        <p:blipFill rotWithShape="1">
          <a:blip r:embed="rId5"/>
          <a:srcRect/>
          <a:stretch/>
        </p:blipFill>
        <p:spPr>
          <a:xfrm>
            <a:off x="5004048" y="3501007"/>
            <a:ext cx="3672407" cy="2499278"/>
          </a:xfrm>
          <a:prstGeom prst="rect">
            <a:avLst/>
          </a:prstGeom>
          <a:noFill/>
          <a:ln>
            <a:noFill/>
          </a:ln>
        </p:spPr>
      </p:pic>
    </p:spTree>
    <p:extLst>
      <p:ext uri="{BB962C8B-B14F-4D97-AF65-F5344CB8AC3E}">
        <p14:creationId xmlns:p14="http://schemas.microsoft.com/office/powerpoint/2010/main" val="11492246"/>
      </p:ext>
    </p:extLst>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a:solidFill>
                  <a:schemeClr val="dk1"/>
                </a:solidFill>
                <a:latin typeface="Calibri"/>
                <a:ea typeface="Calibri"/>
                <a:cs typeface="Calibri"/>
                <a:sym typeface="Calibri"/>
              </a:rPr>
              <a:t>Highly interconnected</a:t>
            </a:r>
          </a:p>
        </p:txBody>
      </p:sp>
      <p:grpSp>
        <p:nvGrpSpPr>
          <p:cNvPr id="184" name="Shape 184"/>
          <p:cNvGrpSpPr/>
          <p:nvPr/>
        </p:nvGrpSpPr>
        <p:grpSpPr>
          <a:xfrm>
            <a:off x="1031870" y="2006743"/>
            <a:ext cx="7080259" cy="3712873"/>
            <a:chOff x="574670" y="406543"/>
            <a:chExt cx="7080259" cy="3712873"/>
          </a:xfrm>
        </p:grpSpPr>
        <p:sp>
          <p:nvSpPr>
            <p:cNvPr id="185" name="Shape 185"/>
            <p:cNvSpPr/>
            <p:nvPr/>
          </p:nvSpPr>
          <p:spPr>
            <a:xfrm>
              <a:off x="574670" y="1168580"/>
              <a:ext cx="3367385" cy="2188800"/>
            </a:xfrm>
            <a:prstGeom prst="roundRect">
              <a:avLst>
                <a:gd name="adj" fmla="val 16667"/>
              </a:avLst>
            </a:prstGeom>
            <a:solidFill>
              <a:schemeClr val="accent1"/>
            </a:solidFill>
            <a:ln w="25400" cap="flat">
              <a:solidFill>
                <a:schemeClr val="lt1"/>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86" name="Shape 186"/>
            <p:cNvSpPr txBox="1"/>
            <p:nvPr/>
          </p:nvSpPr>
          <p:spPr>
            <a:xfrm>
              <a:off x="681518" y="1275429"/>
              <a:ext cx="3153689" cy="1975103"/>
            </a:xfrm>
            <a:prstGeom prst="rect">
              <a:avLst/>
            </a:prstGeom>
            <a:noFill/>
            <a:ln>
              <a:noFill/>
            </a:ln>
          </p:spPr>
          <p:txBody>
            <a:bodyPr lIns="182875" tIns="182875" rIns="182875" bIns="182875" anchor="ctr" anchorCtr="0">
              <a:noAutofit/>
            </a:bodyPr>
            <a:lstStyle/>
            <a:p>
              <a:pPr marL="0" marR="0" lvl="0" indent="0" algn="ctr" rtl="0">
                <a:lnSpc>
                  <a:spcPct val="90000"/>
                </a:lnSpc>
                <a:spcBef>
                  <a:spcPts val="0"/>
                </a:spcBef>
                <a:spcAft>
                  <a:spcPts val="1680"/>
                </a:spcAft>
                <a:buSzPct val="25000"/>
                <a:buNone/>
              </a:pPr>
              <a:r>
                <a:rPr lang="en-US" sz="4800" b="0" i="0" u="none" strike="noStrike" cap="none" baseline="0">
                  <a:solidFill>
                    <a:schemeClr val="lt1"/>
                  </a:solidFill>
                  <a:latin typeface="Calibri"/>
                  <a:ea typeface="Calibri"/>
                  <a:cs typeface="Calibri"/>
                  <a:sym typeface="Calibri"/>
                </a:rPr>
                <a:t>Food production</a:t>
              </a:r>
            </a:p>
          </p:txBody>
        </p:sp>
        <p:sp>
          <p:nvSpPr>
            <p:cNvPr id="187" name="Shape 187"/>
            <p:cNvSpPr/>
            <p:nvPr/>
          </p:nvSpPr>
          <p:spPr>
            <a:xfrm>
              <a:off x="2258363" y="406543"/>
              <a:ext cx="3712873" cy="3712873"/>
            </a:xfrm>
            <a:custGeom>
              <a:avLst/>
              <a:gdLst/>
              <a:ahLst/>
              <a:cxnLst/>
              <a:rect l="0" t="0" r="0" b="0"/>
              <a:pathLst>
                <a:path w="1" h="1" extrusionOk="0">
                  <a:moveTo>
                    <a:pt x="781965" y="342544"/>
                  </a:moveTo>
                  <a:lnTo>
                    <a:pt x="781964" y="342544"/>
                  </a:lnTo>
                  <a:cubicBezTo>
                    <a:pt x="1425475" y="-114182"/>
                    <a:pt x="2287395" y="-114182"/>
                    <a:pt x="2930906" y="342543"/>
                  </a:cubicBezTo>
                </a:path>
              </a:pathLst>
            </a:custGeom>
            <a:noFill/>
            <a:ln w="9525" cap="flat">
              <a:solidFill>
                <a:schemeClr val="accent1"/>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88" name="Shape 188"/>
            <p:cNvSpPr/>
            <p:nvPr/>
          </p:nvSpPr>
          <p:spPr>
            <a:xfrm>
              <a:off x="4287544" y="1168580"/>
              <a:ext cx="3367385" cy="2188800"/>
            </a:xfrm>
            <a:prstGeom prst="roundRect">
              <a:avLst>
                <a:gd name="adj" fmla="val 16667"/>
              </a:avLst>
            </a:prstGeom>
            <a:solidFill>
              <a:schemeClr val="accent1"/>
            </a:solidFill>
            <a:ln w="25400" cap="flat">
              <a:solidFill>
                <a:schemeClr val="lt1"/>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89" name="Shape 189"/>
            <p:cNvSpPr txBox="1"/>
            <p:nvPr/>
          </p:nvSpPr>
          <p:spPr>
            <a:xfrm>
              <a:off x="4394392" y="1275429"/>
              <a:ext cx="3153689" cy="1975103"/>
            </a:xfrm>
            <a:prstGeom prst="rect">
              <a:avLst/>
            </a:prstGeom>
            <a:noFill/>
            <a:ln>
              <a:noFill/>
            </a:ln>
          </p:spPr>
          <p:txBody>
            <a:bodyPr lIns="182875" tIns="182875" rIns="182875" bIns="182875" anchor="ctr" anchorCtr="0">
              <a:noAutofit/>
            </a:bodyPr>
            <a:lstStyle/>
            <a:p>
              <a:pPr marL="0" marR="0" lvl="0" indent="0" algn="ctr" rtl="0">
                <a:lnSpc>
                  <a:spcPct val="90000"/>
                </a:lnSpc>
                <a:spcBef>
                  <a:spcPts val="0"/>
                </a:spcBef>
                <a:spcAft>
                  <a:spcPts val="1680"/>
                </a:spcAft>
                <a:buSzPct val="25000"/>
                <a:buNone/>
              </a:pPr>
              <a:r>
                <a:rPr lang="en-US" sz="4800" b="0" i="0" u="none" strike="noStrike" cap="none" baseline="0">
                  <a:solidFill>
                    <a:schemeClr val="lt1"/>
                  </a:solidFill>
                  <a:latin typeface="Calibri"/>
                  <a:ea typeface="Calibri"/>
                  <a:cs typeface="Calibri"/>
                  <a:sym typeface="Calibri"/>
                </a:rPr>
                <a:t>Climate change</a:t>
              </a:r>
            </a:p>
          </p:txBody>
        </p:sp>
        <p:sp>
          <p:nvSpPr>
            <p:cNvPr id="190" name="Shape 190"/>
            <p:cNvSpPr/>
            <p:nvPr/>
          </p:nvSpPr>
          <p:spPr>
            <a:xfrm>
              <a:off x="2258363" y="406543"/>
              <a:ext cx="3712873" cy="3712873"/>
            </a:xfrm>
            <a:custGeom>
              <a:avLst/>
              <a:gdLst/>
              <a:ahLst/>
              <a:cxnLst/>
              <a:rect l="0" t="0" r="0" b="0"/>
              <a:pathLst>
                <a:path w="1" h="1" extrusionOk="0">
                  <a:moveTo>
                    <a:pt x="2930908" y="3370328"/>
                  </a:moveTo>
                  <a:cubicBezTo>
                    <a:pt x="2287397" y="3827054"/>
                    <a:pt x="1425477" y="3827054"/>
                    <a:pt x="781966" y="3370328"/>
                  </a:cubicBezTo>
                </a:path>
              </a:pathLst>
            </a:custGeom>
            <a:noFill/>
            <a:ln w="9525" cap="flat">
              <a:solidFill>
                <a:schemeClr val="accent1"/>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grpSp>
    </p:spTree>
    <p:extLst>
      <p:ext uri="{BB962C8B-B14F-4D97-AF65-F5344CB8AC3E}">
        <p14:creationId xmlns:p14="http://schemas.microsoft.com/office/powerpoint/2010/main" val="912682376"/>
      </p:ext>
    </p:extLst>
  </p:cSld>
  <p:clrMapOvr>
    <a:masterClrMapping/>
  </p:clrMapOvr>
  <p:transition spd="slow">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cs-CZ" dirty="0"/>
          </a:p>
        </p:txBody>
      </p:sp>
      <p:pic>
        <p:nvPicPr>
          <p:cNvPr id="4" name="Zástupný symbol pro obsah 5" descr="http://www.scientificamerican.com/media/inline/the-greenhouse-hamburger_1.jpg"/>
          <p:cNvPicPr>
            <a:picLocks noGrp="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685800" y="838200"/>
            <a:ext cx="7543800" cy="5334000"/>
          </a:xfrm>
          <a:prstGeom prst="rect">
            <a:avLst/>
          </a:prstGeom>
          <a:noFill/>
          <a:ln>
            <a:noFill/>
          </a:ln>
        </p:spPr>
      </p:pic>
      <p:pic>
        <p:nvPicPr>
          <p:cNvPr id="6" name="Content Placeholder 3" descr="http://1.bp.blogspot.com/-y6TtpUBCHvE/UhCwOS_W8iI/AAAAAAAAKX8/F-lTjkmbp5E/s700/tracks.jpg">
            <a:hlinkClick r:id="rId3"/>
          </p:cNvPr>
          <p:cNvPicPr>
            <a:picLocks/>
          </p:cNvPicPr>
          <p:nvPr/>
        </p:nvPicPr>
        <p:blipFill>
          <a:blip r:embed="rId4" cstate="email">
            <a:extLst>
              <a:ext uri="{28A0092B-C50C-407E-A947-70E740481C1C}">
                <a14:useLocalDpi xmlns:a14="http://schemas.microsoft.com/office/drawing/2010/main"/>
              </a:ext>
            </a:extLst>
          </a:blip>
          <a:srcRect/>
          <a:stretch>
            <a:fillRect/>
          </a:stretch>
        </p:blipFill>
        <p:spPr bwMode="auto">
          <a:xfrm>
            <a:off x="472440" y="228600"/>
            <a:ext cx="1981200" cy="1672431"/>
          </a:xfrm>
          <a:prstGeom prst="rect">
            <a:avLst/>
          </a:prstGeom>
          <a:noFill/>
          <a:ln>
            <a:noFill/>
          </a:ln>
        </p:spPr>
      </p:pic>
      <p:pic>
        <p:nvPicPr>
          <p:cNvPr id="7" name="Picture 6" descr="http://irevolution.files.wordpress.com/2013/11/screen-shot-2013-11-25-at-6-32-57-am.png?w=500&amp;h=282">
            <a:hlinkClick r:id="rId5"/>
          </p:cNvPr>
          <p:cNvPicPr/>
          <p:nvPr/>
        </p:nvPicPr>
        <p:blipFill>
          <a:blip r:embed="rId6" cstate="email">
            <a:extLst>
              <a:ext uri="{28A0092B-C50C-407E-A947-70E740481C1C}">
                <a14:useLocalDpi xmlns:a14="http://schemas.microsoft.com/office/drawing/2010/main"/>
              </a:ext>
            </a:extLst>
          </a:blip>
          <a:srcRect/>
          <a:stretch>
            <a:fillRect/>
          </a:stretch>
        </p:blipFill>
        <p:spPr bwMode="auto">
          <a:xfrm>
            <a:off x="6096000" y="228600"/>
            <a:ext cx="2655570" cy="1341120"/>
          </a:xfrm>
          <a:prstGeom prst="rect">
            <a:avLst/>
          </a:prstGeom>
          <a:noFill/>
          <a:ln>
            <a:noFill/>
          </a:ln>
        </p:spPr>
      </p:pic>
    </p:spTree>
    <p:extLst>
      <p:ext uri="{BB962C8B-B14F-4D97-AF65-F5344CB8AC3E}">
        <p14:creationId xmlns:p14="http://schemas.microsoft.com/office/powerpoint/2010/main" val="261366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Shape 195"/>
          <p:cNvPicPr preferRelativeResize="0"/>
          <p:nvPr/>
        </p:nvPicPr>
        <p:blipFill rotWithShape="1">
          <a:blip r:embed="rId3" cstate="email">
            <a:extLst>
              <a:ext uri="{28A0092B-C50C-407E-A947-70E740481C1C}">
                <a14:useLocalDpi xmlns:a14="http://schemas.microsoft.com/office/drawing/2010/main"/>
              </a:ext>
            </a:extLst>
          </a:blip>
          <a:srcRect/>
          <a:stretch/>
        </p:blipFill>
        <p:spPr>
          <a:xfrm>
            <a:off x="323528" y="260647"/>
            <a:ext cx="4248472" cy="2549082"/>
          </a:xfrm>
          <a:prstGeom prst="rect">
            <a:avLst/>
          </a:prstGeom>
          <a:noFill/>
          <a:ln>
            <a:noFill/>
          </a:ln>
        </p:spPr>
      </p:pic>
      <p:pic>
        <p:nvPicPr>
          <p:cNvPr id="196" name="Shape 196"/>
          <p:cNvPicPr preferRelativeResize="0"/>
          <p:nvPr/>
        </p:nvPicPr>
        <p:blipFill rotWithShape="1">
          <a:blip r:embed="rId4" cstate="email">
            <a:extLst>
              <a:ext uri="{28A0092B-C50C-407E-A947-70E740481C1C}">
                <a14:useLocalDpi xmlns:a14="http://schemas.microsoft.com/office/drawing/2010/main"/>
              </a:ext>
            </a:extLst>
          </a:blip>
          <a:srcRect/>
          <a:stretch/>
        </p:blipFill>
        <p:spPr>
          <a:xfrm>
            <a:off x="4716016" y="404663"/>
            <a:ext cx="2261961" cy="1687771"/>
          </a:xfrm>
          <a:prstGeom prst="rect">
            <a:avLst/>
          </a:prstGeom>
          <a:noFill/>
          <a:ln>
            <a:noFill/>
          </a:ln>
        </p:spPr>
      </p:pic>
      <p:pic>
        <p:nvPicPr>
          <p:cNvPr id="197" name="Shape 197"/>
          <p:cNvPicPr preferRelativeResize="0"/>
          <p:nvPr/>
        </p:nvPicPr>
        <p:blipFill rotWithShape="1">
          <a:blip r:embed="rId5" cstate="email">
            <a:extLst>
              <a:ext uri="{28A0092B-C50C-407E-A947-70E740481C1C}">
                <a14:useLocalDpi xmlns:a14="http://schemas.microsoft.com/office/drawing/2010/main"/>
              </a:ext>
            </a:extLst>
          </a:blip>
          <a:srcRect/>
          <a:stretch/>
        </p:blipFill>
        <p:spPr>
          <a:xfrm>
            <a:off x="4716016" y="1988840"/>
            <a:ext cx="3613679" cy="2407831"/>
          </a:xfrm>
          <a:prstGeom prst="rect">
            <a:avLst/>
          </a:prstGeom>
          <a:noFill/>
          <a:ln>
            <a:noFill/>
          </a:ln>
        </p:spPr>
      </p:pic>
      <p:pic>
        <p:nvPicPr>
          <p:cNvPr id="198" name="Shape 198"/>
          <p:cNvPicPr preferRelativeResize="0"/>
          <p:nvPr/>
        </p:nvPicPr>
        <p:blipFill rotWithShape="1">
          <a:blip r:embed="rId6" cstate="email">
            <a:extLst>
              <a:ext uri="{28A0092B-C50C-407E-A947-70E740481C1C}">
                <a14:useLocalDpi xmlns:a14="http://schemas.microsoft.com/office/drawing/2010/main"/>
              </a:ext>
            </a:extLst>
          </a:blip>
          <a:srcRect/>
          <a:stretch/>
        </p:blipFill>
        <p:spPr>
          <a:xfrm>
            <a:off x="179511" y="2924943"/>
            <a:ext cx="3584396" cy="2016224"/>
          </a:xfrm>
          <a:prstGeom prst="rect">
            <a:avLst/>
          </a:prstGeom>
          <a:noFill/>
          <a:ln>
            <a:noFill/>
          </a:ln>
        </p:spPr>
      </p:pic>
      <p:pic>
        <p:nvPicPr>
          <p:cNvPr id="199" name="Shape 199"/>
          <p:cNvPicPr preferRelativeResize="0"/>
          <p:nvPr/>
        </p:nvPicPr>
        <p:blipFill rotWithShape="1">
          <a:blip r:embed="rId7" cstate="email">
            <a:extLst>
              <a:ext uri="{28A0092B-C50C-407E-A947-70E740481C1C}">
                <a14:useLocalDpi xmlns:a14="http://schemas.microsoft.com/office/drawing/2010/main"/>
              </a:ext>
            </a:extLst>
          </a:blip>
          <a:srcRect/>
          <a:stretch/>
        </p:blipFill>
        <p:spPr>
          <a:xfrm>
            <a:off x="7138578" y="0"/>
            <a:ext cx="2005422" cy="2682577"/>
          </a:xfrm>
          <a:prstGeom prst="rect">
            <a:avLst/>
          </a:prstGeom>
          <a:noFill/>
          <a:ln>
            <a:noFill/>
          </a:ln>
        </p:spPr>
      </p:pic>
      <p:pic>
        <p:nvPicPr>
          <p:cNvPr id="200" name="Shape 200"/>
          <p:cNvPicPr preferRelativeResize="0"/>
          <p:nvPr/>
        </p:nvPicPr>
        <p:blipFill rotWithShape="1">
          <a:blip r:embed="rId8" cstate="email">
            <a:extLst>
              <a:ext uri="{28A0092B-C50C-407E-A947-70E740481C1C}">
                <a14:useLocalDpi xmlns:a14="http://schemas.microsoft.com/office/drawing/2010/main"/>
              </a:ext>
            </a:extLst>
          </a:blip>
          <a:srcRect/>
          <a:stretch/>
        </p:blipFill>
        <p:spPr>
          <a:xfrm>
            <a:off x="4118803" y="4797151"/>
            <a:ext cx="3456383" cy="1885300"/>
          </a:xfrm>
          <a:prstGeom prst="rect">
            <a:avLst/>
          </a:prstGeom>
          <a:noFill/>
          <a:ln>
            <a:noFill/>
          </a:ln>
        </p:spPr>
      </p:pic>
    </p:spTree>
    <p:extLst>
      <p:ext uri="{BB962C8B-B14F-4D97-AF65-F5344CB8AC3E}">
        <p14:creationId xmlns:p14="http://schemas.microsoft.com/office/powerpoint/2010/main" val="802606986"/>
      </p:ext>
    </p:extLst>
  </p:cSld>
  <p:clrMapOvr>
    <a:masterClrMapping/>
  </p:clrMapOvr>
  <p:transition spd="slow">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3950" b="0" i="0" u="none" strike="noStrike" cap="none" baseline="0">
                <a:solidFill>
                  <a:schemeClr val="dk1"/>
                </a:solidFill>
                <a:latin typeface="Calibri"/>
                <a:ea typeface="Calibri"/>
                <a:cs typeface="Calibri"/>
                <a:sym typeface="Calibri"/>
              </a:rPr>
              <a:t>Food is at the center </a:t>
            </a:r>
            <a:br>
              <a:rPr lang="en-US" sz="3950" b="0" i="0" u="none" strike="noStrike" cap="none" baseline="0">
                <a:solidFill>
                  <a:schemeClr val="dk1"/>
                </a:solidFill>
                <a:latin typeface="Calibri"/>
                <a:ea typeface="Calibri"/>
                <a:cs typeface="Calibri"/>
                <a:sym typeface="Calibri"/>
              </a:rPr>
            </a:br>
            <a:r>
              <a:rPr lang="en-US" sz="3950" b="0" i="0" u="none" strike="noStrike" cap="none" baseline="0">
                <a:solidFill>
                  <a:schemeClr val="dk1"/>
                </a:solidFill>
                <a:latin typeface="Calibri"/>
                <a:ea typeface="Calibri"/>
                <a:cs typeface="Calibri"/>
                <a:sym typeface="Calibri"/>
              </a:rPr>
              <a:t>of global challenges</a:t>
            </a:r>
          </a:p>
        </p:txBody>
      </p:sp>
      <p:pic>
        <p:nvPicPr>
          <p:cNvPr id="148" name="Shape 148"/>
          <p:cNvPicPr preferRelativeResize="0">
            <a:picLocks noGrp="1"/>
          </p:cNvPicPr>
          <p:nvPr>
            <p:ph type="body" idx="1"/>
          </p:nvPr>
        </p:nvPicPr>
        <p:blipFill rotWithShape="1">
          <a:blip r:embed="rId3" cstate="email">
            <a:extLst>
              <a:ext uri="{28A0092B-C50C-407E-A947-70E740481C1C}">
                <a14:useLocalDpi xmlns:a14="http://schemas.microsoft.com/office/drawing/2010/main"/>
              </a:ext>
            </a:extLst>
          </a:blip>
          <a:srcRect/>
          <a:stretch/>
        </p:blipFill>
        <p:spPr>
          <a:xfrm>
            <a:off x="3005537" y="2200193"/>
            <a:ext cx="3255398" cy="2978487"/>
          </a:xfrm>
          <a:prstGeom prst="rect">
            <a:avLst/>
          </a:prstGeom>
          <a:noFill/>
          <a:ln>
            <a:noFill/>
          </a:ln>
        </p:spPr>
      </p:pic>
      <p:pic>
        <p:nvPicPr>
          <p:cNvPr id="9" name="Picture 6" descr="http://www.davidsuzuki.org/blogs/science-matters/assets_c/2013/04/desert2-thumb-480xauto-431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94814" y="1752600"/>
            <a:ext cx="2457985" cy="19368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19801" y="1798320"/>
            <a:ext cx="2667000" cy="1906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http://s529241999.onlinehome.fr/wp-content/uploads/2014/02/Livelihoods.png">
            <a:hlinkClick r:id="rId6"/>
          </p:cNvPr>
          <p:cNvPicPr/>
          <p:nvPr/>
        </p:nvPicPr>
        <p:blipFill>
          <a:blip r:embed="rId7" cstate="email">
            <a:extLst>
              <a:ext uri="{28A0092B-C50C-407E-A947-70E740481C1C}">
                <a14:useLocalDpi xmlns:a14="http://schemas.microsoft.com/office/drawing/2010/main"/>
              </a:ext>
            </a:extLst>
          </a:blip>
          <a:srcRect/>
          <a:stretch>
            <a:fillRect/>
          </a:stretch>
        </p:blipFill>
        <p:spPr bwMode="auto">
          <a:xfrm>
            <a:off x="37407" y="5146356"/>
            <a:ext cx="4770119" cy="663576"/>
          </a:xfrm>
          <a:prstGeom prst="rect">
            <a:avLst/>
          </a:prstGeom>
          <a:noFill/>
          <a:ln>
            <a:noFill/>
          </a:ln>
        </p:spPr>
      </p:pic>
    </p:spTree>
    <p:extLst>
      <p:ext uri="{BB962C8B-B14F-4D97-AF65-F5344CB8AC3E}">
        <p14:creationId xmlns:p14="http://schemas.microsoft.com/office/powerpoint/2010/main" val="434094783"/>
      </p:ext>
    </p:extLst>
  </p:cSld>
  <p:clrMapOvr>
    <a:masterClrMapping/>
  </p:clrMapOvr>
  <p:transition spd="slow">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457200" y="274637"/>
            <a:ext cx="8229600" cy="1714201"/>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3950" b="0" i="0" u="none" strike="noStrike" cap="none" baseline="0">
                <a:solidFill>
                  <a:schemeClr val="dk1"/>
                </a:solidFill>
                <a:latin typeface="Calibri"/>
                <a:ea typeface="Calibri"/>
                <a:cs typeface="Calibri"/>
                <a:sym typeface="Calibri"/>
              </a:rPr>
              <a:t/>
            </a:r>
            <a:br>
              <a:rPr lang="en-US" sz="3950" b="0" i="0" u="none" strike="noStrike" cap="none" baseline="0">
                <a:solidFill>
                  <a:schemeClr val="dk1"/>
                </a:solidFill>
                <a:latin typeface="Calibri"/>
                <a:ea typeface="Calibri"/>
                <a:cs typeface="Calibri"/>
                <a:sym typeface="Calibri"/>
              </a:rPr>
            </a:br>
            <a:r>
              <a:rPr lang="en-US" sz="3950" b="0" i="0" u="none" strike="noStrike" cap="none" baseline="0">
                <a:solidFill>
                  <a:schemeClr val="dk1"/>
                </a:solidFill>
                <a:latin typeface="Calibri"/>
                <a:ea typeface="Calibri"/>
                <a:cs typeface="Calibri"/>
                <a:sym typeface="Calibri"/>
              </a:rPr>
              <a:t>40% of the world population </a:t>
            </a:r>
            <a:br>
              <a:rPr lang="en-US" sz="3950" b="0" i="0" u="none" strike="noStrike" cap="none" baseline="0">
                <a:solidFill>
                  <a:schemeClr val="dk1"/>
                </a:solidFill>
                <a:latin typeface="Calibri"/>
                <a:ea typeface="Calibri"/>
                <a:cs typeface="Calibri"/>
                <a:sym typeface="Calibri"/>
              </a:rPr>
            </a:br>
            <a:r>
              <a:rPr lang="en-US" sz="3950" b="0" i="0" u="none" strike="noStrike" cap="none" baseline="0">
                <a:solidFill>
                  <a:schemeClr val="dk1"/>
                </a:solidFill>
                <a:latin typeface="Calibri"/>
                <a:ea typeface="Calibri"/>
                <a:cs typeface="Calibri"/>
                <a:sym typeface="Calibri"/>
              </a:rPr>
              <a:t>works in agriculture</a:t>
            </a:r>
          </a:p>
        </p:txBody>
      </p:sp>
      <p:pic>
        <p:nvPicPr>
          <p:cNvPr id="112" name="Shape 112"/>
          <p:cNvPicPr preferRelativeResize="0">
            <a:picLocks noGrp="1"/>
          </p:cNvPicPr>
          <p:nvPr>
            <p:ph type="body" idx="1"/>
          </p:nvPr>
        </p:nvPicPr>
        <p:blipFill rotWithShape="1">
          <a:blip r:embed="rId3" cstate="email">
            <a:extLst>
              <a:ext uri="{28A0092B-C50C-407E-A947-70E740481C1C}">
                <a14:useLocalDpi xmlns:a14="http://schemas.microsoft.com/office/drawing/2010/main"/>
              </a:ext>
            </a:extLst>
          </a:blip>
          <a:srcRect/>
          <a:stretch/>
        </p:blipFill>
        <p:spPr>
          <a:xfrm>
            <a:off x="1907703" y="2420888"/>
            <a:ext cx="5328591" cy="3997050"/>
          </a:xfrm>
          <a:prstGeom prst="rect">
            <a:avLst/>
          </a:prstGeom>
          <a:noFill/>
          <a:ln>
            <a:noFill/>
          </a:ln>
        </p:spPr>
      </p:pic>
    </p:spTree>
    <p:extLst>
      <p:ext uri="{BB962C8B-B14F-4D97-AF65-F5344CB8AC3E}">
        <p14:creationId xmlns:p14="http://schemas.microsoft.com/office/powerpoint/2010/main" val="1983020145"/>
      </p:ext>
    </p:extLst>
  </p:cSld>
  <p:clrMapOvr>
    <a:masterClrMapping/>
  </p:clrMapOvr>
  <p:transition spd="slow">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cs-CZ"/>
          </a:p>
        </p:txBody>
      </p:sp>
      <p:sp>
        <p:nvSpPr>
          <p:cNvPr id="3" name="Content Placeholder 2"/>
          <p:cNvSpPr>
            <a:spLocks noGrp="1"/>
          </p:cNvSpPr>
          <p:nvPr>
            <p:ph idx="1"/>
          </p:nvPr>
        </p:nvSpPr>
        <p:spPr/>
        <p:txBody>
          <a:bodyPr/>
          <a:lstStyle/>
          <a:p>
            <a:pPr marL="0" indent="0">
              <a:buNone/>
            </a:pPr>
            <a:r>
              <a:rPr lang="cs-CZ" dirty="0" err="1" smtClean="0"/>
              <a:t>Smallholder</a:t>
            </a:r>
            <a:r>
              <a:rPr lang="cs-CZ" dirty="0" smtClean="0"/>
              <a:t> </a:t>
            </a:r>
            <a:r>
              <a:rPr lang="cs-CZ" dirty="0" err="1" smtClean="0"/>
              <a:t>farmers</a:t>
            </a:r>
            <a:r>
              <a:rPr lang="cs-CZ" dirty="0" smtClean="0"/>
              <a:t> </a:t>
            </a:r>
          </a:p>
          <a:p>
            <a:pPr marL="0" indent="0">
              <a:buNone/>
            </a:pPr>
            <a:r>
              <a:rPr lang="cs-CZ" dirty="0" err="1" smtClean="0"/>
              <a:t>produce</a:t>
            </a:r>
            <a:r>
              <a:rPr lang="cs-CZ" dirty="0" smtClean="0"/>
              <a:t> </a:t>
            </a:r>
            <a:r>
              <a:rPr lang="cs-CZ" dirty="0" err="1" smtClean="0"/>
              <a:t>nearly</a:t>
            </a:r>
            <a:r>
              <a:rPr lang="cs-CZ" dirty="0" smtClean="0"/>
              <a:t> 75 % </a:t>
            </a:r>
          </a:p>
          <a:p>
            <a:pPr marL="0" indent="0">
              <a:buNone/>
            </a:pPr>
            <a:r>
              <a:rPr lang="cs-CZ" dirty="0" err="1" smtClean="0"/>
              <a:t>of</a:t>
            </a:r>
            <a:r>
              <a:rPr lang="cs-CZ" dirty="0" smtClean="0"/>
              <a:t> </a:t>
            </a:r>
            <a:r>
              <a:rPr lang="cs-CZ" dirty="0" err="1" smtClean="0"/>
              <a:t>the</a:t>
            </a:r>
            <a:r>
              <a:rPr lang="cs-CZ" dirty="0" smtClean="0"/>
              <a:t> food </a:t>
            </a:r>
            <a:r>
              <a:rPr lang="cs-CZ" dirty="0" err="1" smtClean="0"/>
              <a:t>consumed</a:t>
            </a:r>
            <a:r>
              <a:rPr lang="cs-CZ" dirty="0" smtClean="0"/>
              <a:t> </a:t>
            </a:r>
          </a:p>
          <a:p>
            <a:pPr marL="0" indent="0">
              <a:buNone/>
            </a:pPr>
            <a:r>
              <a:rPr lang="cs-CZ" dirty="0" err="1" smtClean="0"/>
              <a:t>worldwide</a:t>
            </a:r>
            <a:r>
              <a:rPr lang="cs-CZ" dirty="0" smtClean="0"/>
              <a:t>.</a:t>
            </a:r>
            <a:endParaRPr lang="cs-CZ" dirty="0"/>
          </a:p>
        </p:txBody>
      </p:sp>
      <p:pic>
        <p:nvPicPr>
          <p:cNvPr id="8194" name="Picture 2" descr="C:\Aurele\Pic saving May 15\Camera\IMG-20140217-WA0003.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24400" y="914400"/>
            <a:ext cx="36576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6535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cs-CZ"/>
          </a:p>
        </p:txBody>
      </p:sp>
      <p:sp>
        <p:nvSpPr>
          <p:cNvPr id="3" name="Content Placeholder 2"/>
          <p:cNvSpPr>
            <a:spLocks noGrp="1"/>
          </p:cNvSpPr>
          <p:nvPr>
            <p:ph idx="1"/>
          </p:nvPr>
        </p:nvSpPr>
        <p:spPr/>
        <p:txBody>
          <a:bodyPr/>
          <a:lstStyle/>
          <a:p>
            <a:endParaRPr lang="cs-CZ"/>
          </a:p>
        </p:txBody>
      </p:sp>
      <p:pic>
        <p:nvPicPr>
          <p:cNvPr id="9218" name="Picture 2" descr="http://i.guim.co.uk/static/w-700/h--/q-95/sys-images/Guardian/Pix/pictures/2015/5/7/1431030398011/f7d3114e-9702-4de4-994b-a785856ba4cc-1020x612.jpe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 y="1005840"/>
            <a:ext cx="8318500" cy="4991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2090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cs-CZ"/>
          </a:p>
        </p:txBody>
      </p:sp>
      <p:pic>
        <p:nvPicPr>
          <p:cNvPr id="4" name="Content Placeholder 3" descr="http://irevolution.files.wordpress.com/2013/11/screen-shot-2013-11-25-at-6-32-57-am.png?w=500&amp;h=282">
            <a:hlinkClick r:id="rId2"/>
          </p:cNvPr>
          <p:cNvPicPr>
            <a:picLocks noGrp="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213358" y="3048000"/>
            <a:ext cx="4762500" cy="2686050"/>
          </a:xfrm>
          <a:prstGeom prst="rect">
            <a:avLst/>
          </a:prstGeom>
          <a:noFill/>
          <a:ln>
            <a:noFill/>
          </a:ln>
        </p:spPr>
      </p:pic>
      <p:pic>
        <p:nvPicPr>
          <p:cNvPr id="5" name="Picture 4" descr="http://www.latimes.com/includes/soundslides/oil-spill/la-oil-spill.50.jpg">
            <a:hlinkClick r:id="rId4"/>
          </p:cNvPr>
          <p:cNvPicPr/>
          <p:nvPr/>
        </p:nvPicPr>
        <p:blipFill>
          <a:blip r:embed="rId5" cstate="email">
            <a:extLst>
              <a:ext uri="{28A0092B-C50C-407E-A947-70E740481C1C}">
                <a14:useLocalDpi xmlns:a14="http://schemas.microsoft.com/office/drawing/2010/main"/>
              </a:ext>
            </a:extLst>
          </a:blip>
          <a:srcRect/>
          <a:stretch>
            <a:fillRect/>
          </a:stretch>
        </p:blipFill>
        <p:spPr bwMode="auto">
          <a:xfrm>
            <a:off x="5334000" y="2924176"/>
            <a:ext cx="3520440" cy="1977390"/>
          </a:xfrm>
          <a:prstGeom prst="rect">
            <a:avLst/>
          </a:prstGeom>
          <a:noFill/>
          <a:ln>
            <a:noFill/>
          </a:ln>
        </p:spPr>
      </p:pic>
      <p:pic>
        <p:nvPicPr>
          <p:cNvPr id="6" name="Picture 5" descr="Image result for save tigers">
            <a:hlinkClick r:id="rId6"/>
          </p:cNvPr>
          <p:cNvPicPr/>
          <p:nvPr/>
        </p:nvPicPr>
        <p:blipFill>
          <a:blip r:embed="rId7">
            <a:extLst>
              <a:ext uri="{28A0092B-C50C-407E-A947-70E740481C1C}">
                <a14:useLocalDpi xmlns:a14="http://schemas.microsoft.com/office/drawing/2010/main"/>
              </a:ext>
            </a:extLst>
          </a:blip>
          <a:srcRect/>
          <a:stretch>
            <a:fillRect/>
          </a:stretch>
        </p:blipFill>
        <p:spPr bwMode="auto">
          <a:xfrm>
            <a:off x="5181600" y="269002"/>
            <a:ext cx="3139440" cy="2594610"/>
          </a:xfrm>
          <a:prstGeom prst="rect">
            <a:avLst/>
          </a:prstGeom>
          <a:noFill/>
          <a:ln>
            <a:noFill/>
          </a:ln>
        </p:spPr>
      </p:pic>
      <p:pic>
        <p:nvPicPr>
          <p:cNvPr id="3074"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13358" y="304800"/>
            <a:ext cx="4358641" cy="2639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047422" y="5123496"/>
            <a:ext cx="3152775"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descr="http://www.davidsuzuki.org/blogs/science-matters/assets_c/2013/04/desert2-thumb-480xauto-4312.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657600" y="4191000"/>
            <a:ext cx="2764545" cy="2344104"/>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156335" y="5095875"/>
            <a:ext cx="2266950" cy="160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289810" y="1219200"/>
            <a:ext cx="34290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5798820" y="3780945"/>
            <a:ext cx="2590800"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827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7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080"/>
                                        </p:tgtEl>
                                        <p:attrNameLst>
                                          <p:attrName>style.visibility</p:attrName>
                                        </p:attrNameLst>
                                      </p:cBhvr>
                                      <p:to>
                                        <p:strVal val="visible"/>
                                      </p:to>
                                    </p:set>
                                    <p:anim calcmode="lin" valueType="num">
                                      <p:cBhvr additive="base">
                                        <p:cTn id="29" dur="500" fill="hold"/>
                                        <p:tgtEl>
                                          <p:spTgt spid="3080"/>
                                        </p:tgtEl>
                                        <p:attrNameLst>
                                          <p:attrName>ppt_x</p:attrName>
                                        </p:attrNameLst>
                                      </p:cBhvr>
                                      <p:tavLst>
                                        <p:tav tm="0">
                                          <p:val>
                                            <p:strVal val="#ppt_x"/>
                                          </p:val>
                                        </p:tav>
                                        <p:tav tm="100000">
                                          <p:val>
                                            <p:strVal val="#ppt_x"/>
                                          </p:val>
                                        </p:tav>
                                      </p:tavLst>
                                    </p:anim>
                                    <p:anim calcmode="lin" valueType="num">
                                      <p:cBhvr additive="base">
                                        <p:cTn id="30" dur="500" fill="hold"/>
                                        <p:tgtEl>
                                          <p:spTgt spid="308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079"/>
                                        </p:tgtEl>
                                        <p:attrNameLst>
                                          <p:attrName>style.visibility</p:attrName>
                                        </p:attrNameLst>
                                      </p:cBhvr>
                                      <p:to>
                                        <p:strVal val="visible"/>
                                      </p:to>
                                    </p:set>
                                    <p:animEffect transition="in" filter="fade">
                                      <p:cBhvr>
                                        <p:cTn id="39" dur="500"/>
                                        <p:tgtEl>
                                          <p:spTgt spid="3079"/>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additive="base">
                                        <p:cTn id="44" dur="500" fill="hold"/>
                                        <p:tgtEl>
                                          <p:spTgt spid="11"/>
                                        </p:tgtEl>
                                        <p:attrNameLst>
                                          <p:attrName>ppt_x</p:attrName>
                                        </p:attrNameLst>
                                      </p:cBhvr>
                                      <p:tavLst>
                                        <p:tav tm="0">
                                          <p:val>
                                            <p:strVal val="#ppt_x"/>
                                          </p:val>
                                        </p:tav>
                                        <p:tav tm="100000">
                                          <p:val>
                                            <p:strVal val="#ppt_x"/>
                                          </p:val>
                                        </p:tav>
                                      </p:tavLst>
                                    </p:anim>
                                    <p:anim calcmode="lin" valueType="num">
                                      <p:cBhvr additive="base">
                                        <p:cTn id="4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cs-CZ"/>
          </a:p>
        </p:txBody>
      </p:sp>
      <p:sp>
        <p:nvSpPr>
          <p:cNvPr id="3" name="Content Placeholder 2"/>
          <p:cNvSpPr>
            <a:spLocks noGrp="1"/>
          </p:cNvSpPr>
          <p:nvPr>
            <p:ph idx="1"/>
          </p:nvPr>
        </p:nvSpPr>
        <p:spPr/>
        <p:txBody>
          <a:bodyPr/>
          <a:lstStyle/>
          <a:p>
            <a:endParaRPr lang="cs-CZ"/>
          </a:p>
        </p:txBody>
      </p:sp>
      <p:pic>
        <p:nvPicPr>
          <p:cNvPr id="4" name="Picture 4" descr="https://endellionbarge.files.wordpress.com/2013/05/farm-house-2.jpg">
            <a:hlinkClick r:id="rId2"/>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5575" y="457200"/>
            <a:ext cx="8658225" cy="57721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5575" y="228600"/>
            <a:ext cx="2860359"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33884" y="10623"/>
            <a:ext cx="5901606" cy="6847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998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9218"/>
                                        </p:tgtEl>
                                        <p:attrNameLst>
                                          <p:attrName>style.visibility</p:attrName>
                                        </p:attrNameLst>
                                      </p:cBhvr>
                                      <p:to>
                                        <p:strVal val="visible"/>
                                      </p:to>
                                    </p:set>
                                    <p:animEffect transition="in" filter="wheel(1)">
                                      <p:cBhvr>
                                        <p:cTn id="16" dur="2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cs-CZ" dirty="0"/>
          </a:p>
        </p:txBody>
      </p:sp>
      <p:pic>
        <p:nvPicPr>
          <p:cNvPr id="5124" name="Picture 4" descr="If the breed became extinct it would spell the end of Single Gloucester cheese and 'real' Double Gloucester, which is only made from pedigree cows. Pictured is cheese maker Diana Smart, 86, from Gloucester (file imag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66800" y="609600"/>
            <a:ext cx="7086600" cy="54546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save tigers">
            <a:hlinkClick r:id="rId3"/>
          </p:cNvPr>
          <p:cNvPicPr/>
          <p:nvPr/>
        </p:nvPicPr>
        <p:blipFill>
          <a:blip r:embed="rId4">
            <a:extLst>
              <a:ext uri="{28A0092B-C50C-407E-A947-70E740481C1C}">
                <a14:useLocalDpi xmlns:a14="http://schemas.microsoft.com/office/drawing/2010/main"/>
              </a:ext>
            </a:extLst>
          </a:blip>
          <a:srcRect/>
          <a:stretch>
            <a:fillRect/>
          </a:stretch>
        </p:blipFill>
        <p:spPr bwMode="auto">
          <a:xfrm>
            <a:off x="6858000" y="4800600"/>
            <a:ext cx="2148840" cy="1939290"/>
          </a:xfrm>
          <a:prstGeom prst="rect">
            <a:avLst/>
          </a:prstGeom>
          <a:noFill/>
          <a:ln>
            <a:noFill/>
          </a:ln>
        </p:spPr>
      </p:pic>
      <p:sp>
        <p:nvSpPr>
          <p:cNvPr id="5" name="Content Placeholder 4"/>
          <p:cNvSpPr>
            <a:spLocks noGrp="1"/>
          </p:cNvSpPr>
          <p:nvPr>
            <p:ph idx="1"/>
          </p:nvPr>
        </p:nvSpPr>
        <p:spPr/>
        <p:txBody>
          <a:bodyPr/>
          <a:lstStyle/>
          <a:p>
            <a:endParaRPr lang="cs-CZ" dirty="0"/>
          </a:p>
        </p:txBody>
      </p:sp>
    </p:spTree>
    <p:extLst>
      <p:ext uri="{BB962C8B-B14F-4D97-AF65-F5344CB8AC3E}">
        <p14:creationId xmlns:p14="http://schemas.microsoft.com/office/powerpoint/2010/main" val="197166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5124"/>
                                        </p:tgtEl>
                                        <p:attrNameLst>
                                          <p:attrName>style.visibility</p:attrName>
                                        </p:attrNameLst>
                                      </p:cBhvr>
                                      <p:to>
                                        <p:strVal val="visible"/>
                                      </p:to>
                                    </p:set>
                                    <p:animEffect transition="in" filter="randombar(horizontal)">
                                      <p:cBhvr>
                                        <p:cTn id="11"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3950" b="0" i="0" u="none" strike="noStrike" cap="none" baseline="0">
                <a:solidFill>
                  <a:schemeClr val="dk1"/>
                </a:solidFill>
                <a:latin typeface="Calibri"/>
                <a:ea typeface="Calibri"/>
                <a:cs typeface="Calibri"/>
                <a:sym typeface="Calibri"/>
              </a:rPr>
              <a:t>Food is at the center </a:t>
            </a:r>
            <a:br>
              <a:rPr lang="en-US" sz="3950" b="0" i="0" u="none" strike="noStrike" cap="none" baseline="0">
                <a:solidFill>
                  <a:schemeClr val="dk1"/>
                </a:solidFill>
                <a:latin typeface="Calibri"/>
                <a:ea typeface="Calibri"/>
                <a:cs typeface="Calibri"/>
                <a:sym typeface="Calibri"/>
              </a:rPr>
            </a:br>
            <a:r>
              <a:rPr lang="en-US" sz="3950" b="0" i="0" u="none" strike="noStrike" cap="none" baseline="0">
                <a:solidFill>
                  <a:schemeClr val="dk1"/>
                </a:solidFill>
                <a:latin typeface="Calibri"/>
                <a:ea typeface="Calibri"/>
                <a:cs typeface="Calibri"/>
                <a:sym typeface="Calibri"/>
              </a:rPr>
              <a:t>of global challenges</a:t>
            </a:r>
          </a:p>
        </p:txBody>
      </p:sp>
      <p:pic>
        <p:nvPicPr>
          <p:cNvPr id="148" name="Shape 148"/>
          <p:cNvPicPr preferRelativeResize="0">
            <a:picLocks noGrp="1"/>
          </p:cNvPicPr>
          <p:nvPr>
            <p:ph type="body" idx="1"/>
          </p:nvPr>
        </p:nvPicPr>
        <p:blipFill rotWithShape="1">
          <a:blip r:embed="rId3" cstate="email">
            <a:extLst>
              <a:ext uri="{28A0092B-C50C-407E-A947-70E740481C1C}">
                <a14:useLocalDpi xmlns:a14="http://schemas.microsoft.com/office/drawing/2010/main"/>
              </a:ext>
            </a:extLst>
          </a:blip>
          <a:srcRect/>
          <a:stretch/>
        </p:blipFill>
        <p:spPr>
          <a:xfrm>
            <a:off x="3005537" y="2200193"/>
            <a:ext cx="3255398" cy="2978487"/>
          </a:xfrm>
          <a:prstGeom prst="rect">
            <a:avLst/>
          </a:prstGeom>
          <a:noFill/>
          <a:ln>
            <a:noFill/>
          </a:ln>
        </p:spPr>
      </p:pic>
      <p:pic>
        <p:nvPicPr>
          <p:cNvPr id="151" name="Shape 151"/>
          <p:cNvPicPr preferRelativeResize="0"/>
          <p:nvPr/>
        </p:nvPicPr>
        <p:blipFill rotWithShape="1">
          <a:blip r:embed="rId4" cstate="email">
            <a:extLst>
              <a:ext uri="{28A0092B-C50C-407E-A947-70E740481C1C}">
                <a14:useLocalDpi xmlns:a14="http://schemas.microsoft.com/office/drawing/2010/main"/>
              </a:ext>
            </a:extLst>
          </a:blip>
          <a:srcRect/>
          <a:stretch/>
        </p:blipFill>
        <p:spPr>
          <a:xfrm>
            <a:off x="5995588" y="4315646"/>
            <a:ext cx="2664295" cy="1800199"/>
          </a:xfrm>
          <a:prstGeom prst="rect">
            <a:avLst/>
          </a:prstGeom>
          <a:noFill/>
          <a:ln>
            <a:noFill/>
          </a:ln>
        </p:spPr>
      </p:pic>
      <p:pic>
        <p:nvPicPr>
          <p:cNvPr id="9" name="Picture 6" descr="http://www.davidsuzuki.org/blogs/science-matters/assets_c/2013/04/desert2-thumb-480xauto-4312.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94814" y="1752600"/>
            <a:ext cx="2457985" cy="19368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019801" y="1798320"/>
            <a:ext cx="2667000" cy="1906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descr="http://s529241999.onlinehome.fr/wp-content/uploads/2014/02/Livelihoods.png">
            <a:hlinkClick r:id="rId7"/>
          </p:cNvPr>
          <p:cNvPicPr/>
          <p:nvPr/>
        </p:nvPicPr>
        <p:blipFill>
          <a:blip r:embed="rId8" cstate="email">
            <a:extLst>
              <a:ext uri="{28A0092B-C50C-407E-A947-70E740481C1C}">
                <a14:useLocalDpi xmlns:a14="http://schemas.microsoft.com/office/drawing/2010/main"/>
              </a:ext>
            </a:extLst>
          </a:blip>
          <a:srcRect/>
          <a:stretch>
            <a:fillRect/>
          </a:stretch>
        </p:blipFill>
        <p:spPr bwMode="auto">
          <a:xfrm>
            <a:off x="457200" y="5177845"/>
            <a:ext cx="4267200" cy="619905"/>
          </a:xfrm>
          <a:prstGeom prst="rect">
            <a:avLst/>
          </a:prstGeom>
          <a:noFill/>
          <a:ln>
            <a:noFill/>
          </a:ln>
        </p:spPr>
      </p:pic>
    </p:spTree>
    <p:extLst>
      <p:ext uri="{BB962C8B-B14F-4D97-AF65-F5344CB8AC3E}">
        <p14:creationId xmlns:p14="http://schemas.microsoft.com/office/powerpoint/2010/main" val="1915740039"/>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1"/>
                                        </p:tgtEl>
                                        <p:attrNameLst>
                                          <p:attrName>style.visibility</p:attrName>
                                        </p:attrNameLst>
                                      </p:cBhvr>
                                      <p:to>
                                        <p:strVal val="visible"/>
                                      </p:to>
                                    </p:set>
                                    <p:animEffect transition="in" filter="fade">
                                      <p:cBhvr>
                                        <p:cTn id="7"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cs-CZ"/>
          </a:p>
        </p:txBody>
      </p:sp>
      <p:sp>
        <p:nvSpPr>
          <p:cNvPr id="3" name="Content Placeholder 2"/>
          <p:cNvSpPr>
            <a:spLocks noGrp="1"/>
          </p:cNvSpPr>
          <p:nvPr>
            <p:ph idx="1"/>
          </p:nvPr>
        </p:nvSpPr>
        <p:spPr/>
        <p:txBody>
          <a:bodyPr>
            <a:normAutofit/>
          </a:bodyPr>
          <a:lstStyle/>
          <a:p>
            <a:pPr marL="0" indent="0">
              <a:buNone/>
            </a:pPr>
            <a:r>
              <a:rPr lang="cs-CZ" sz="6600" dirty="0" smtClean="0"/>
              <a:t>795.000.000</a:t>
            </a:r>
          </a:p>
          <a:p>
            <a:pPr marL="0" indent="0">
              <a:buNone/>
            </a:pPr>
            <a:endParaRPr lang="cs-CZ" dirty="0" smtClean="0"/>
          </a:p>
          <a:p>
            <a:pPr marL="0" indent="0">
              <a:buNone/>
            </a:pPr>
            <a:endParaRPr lang="cs-CZ" dirty="0"/>
          </a:p>
        </p:txBody>
      </p:sp>
    </p:spTree>
    <p:extLst>
      <p:ext uri="{BB962C8B-B14F-4D97-AF65-F5344CB8AC3E}">
        <p14:creationId xmlns:p14="http://schemas.microsoft.com/office/powerpoint/2010/main" val="75152149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cs-CZ" dirty="0"/>
          </a:p>
        </p:txBody>
      </p:sp>
      <p:sp>
        <p:nvSpPr>
          <p:cNvPr id="3" name="Content Placeholder 2"/>
          <p:cNvSpPr>
            <a:spLocks noGrp="1"/>
          </p:cNvSpPr>
          <p:nvPr>
            <p:ph idx="1"/>
          </p:nvPr>
        </p:nvSpPr>
        <p:spPr/>
        <p:txBody>
          <a:bodyPr/>
          <a:lstStyle/>
          <a:p>
            <a:pPr marL="0" indent="0">
              <a:buNone/>
            </a:pPr>
            <a:r>
              <a:rPr lang="cs-CZ" dirty="0" err="1" smtClean="0"/>
              <a:t>Who</a:t>
            </a:r>
            <a:r>
              <a:rPr lang="cs-CZ" dirty="0" smtClean="0"/>
              <a:t> are </a:t>
            </a:r>
            <a:r>
              <a:rPr lang="cs-CZ" dirty="0" err="1" smtClean="0"/>
              <a:t>the</a:t>
            </a:r>
            <a:r>
              <a:rPr lang="cs-CZ" dirty="0" smtClean="0"/>
              <a:t> </a:t>
            </a:r>
            <a:r>
              <a:rPr lang="cs-CZ" dirty="0" err="1" smtClean="0"/>
              <a:t>hungry</a:t>
            </a:r>
            <a:r>
              <a:rPr lang="cs-CZ" dirty="0" smtClean="0"/>
              <a:t>?</a:t>
            </a:r>
            <a:endParaRPr lang="cs-CZ" dirty="0"/>
          </a:p>
        </p:txBody>
      </p:sp>
      <p:graphicFrame>
        <p:nvGraphicFramePr>
          <p:cNvPr id="4" name="Object 3"/>
          <p:cNvGraphicFramePr>
            <a:graphicFrameLocks/>
          </p:cNvGraphicFramePr>
          <p:nvPr>
            <p:extLst>
              <p:ext uri="{D42A27DB-BD31-4B8C-83A1-F6EECF244321}">
                <p14:modId xmlns:p14="http://schemas.microsoft.com/office/powerpoint/2010/main" val="1489285146"/>
              </p:ext>
            </p:extLst>
          </p:nvPr>
        </p:nvGraphicFramePr>
        <p:xfrm>
          <a:off x="1600200" y="2667000"/>
          <a:ext cx="6581775" cy="2979738"/>
        </p:xfrm>
        <a:graphic>
          <a:graphicData uri="http://schemas.openxmlformats.org/presentationml/2006/ole">
            <mc:AlternateContent xmlns:mc="http://schemas.openxmlformats.org/markup-compatibility/2006">
              <mc:Choice xmlns:v="urn:schemas-microsoft-com:vml" Requires="v">
                <p:oleObj spid="_x0000_s3119" name="List" r:id="rId4" imgW="6583750" imgH="2979419" progId="Excel.Sheet.8">
                  <p:embed/>
                </p:oleObj>
              </mc:Choice>
              <mc:Fallback>
                <p:oleObj name="List" r:id="rId4" imgW="6583750" imgH="2979419" progId="Excel.Sheet.8">
                  <p:embed/>
                  <p:pic>
                    <p:nvPicPr>
                      <p:cNvPr id="0" name=""/>
                      <p:cNvPicPr>
                        <a:picLocks noChangeArrowheads="1"/>
                      </p:cNvPicPr>
                      <p:nvPr/>
                    </p:nvPicPr>
                    <p:blipFill>
                      <a:blip r:embed="rId5"/>
                      <a:srcRect/>
                      <a:stretch>
                        <a:fillRect/>
                      </a:stretch>
                    </p:blipFill>
                    <p:spPr bwMode="auto">
                      <a:xfrm>
                        <a:off x="1600200" y="2667000"/>
                        <a:ext cx="6581775" cy="297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Picture 4" descr="http://www.jaina.org/resource/resmgr/eblast_images/111013_petition_btn1.png">
            <a:hlinkClick r:id="rId6"/>
          </p:cNvPr>
          <p:cNvPicPr/>
          <p:nvPr/>
        </p:nvPicPr>
        <p:blipFill>
          <a:blip r:embed="rId7" cstate="email">
            <a:extLst>
              <a:ext uri="{28A0092B-C50C-407E-A947-70E740481C1C}">
                <a14:useLocalDpi xmlns:a14="http://schemas.microsoft.com/office/drawing/2010/main"/>
              </a:ext>
            </a:extLst>
          </a:blip>
          <a:srcRect/>
          <a:stretch>
            <a:fillRect/>
          </a:stretch>
        </p:blipFill>
        <p:spPr bwMode="auto">
          <a:xfrm>
            <a:off x="304800" y="152400"/>
            <a:ext cx="5212080" cy="1737360"/>
          </a:xfrm>
          <a:prstGeom prst="rect">
            <a:avLst/>
          </a:prstGeom>
          <a:noFill/>
          <a:ln>
            <a:noFill/>
          </a:ln>
        </p:spPr>
      </p:pic>
    </p:spTree>
    <p:extLst>
      <p:ext uri="{BB962C8B-B14F-4D97-AF65-F5344CB8AC3E}">
        <p14:creationId xmlns:p14="http://schemas.microsoft.com/office/powerpoint/2010/main" val="249585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additive="base">
                                        <p:cTn id="16"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OleChart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cs-CZ"/>
          </a:p>
        </p:txBody>
      </p:sp>
      <p:sp>
        <p:nvSpPr>
          <p:cNvPr id="3" name="Content Placeholder 2"/>
          <p:cNvSpPr>
            <a:spLocks noGrp="1"/>
          </p:cNvSpPr>
          <p:nvPr>
            <p:ph idx="1"/>
          </p:nvPr>
        </p:nvSpPr>
        <p:spPr/>
        <p:txBody>
          <a:bodyPr>
            <a:normAutofit lnSpcReduction="10000"/>
          </a:bodyPr>
          <a:lstStyle/>
          <a:p>
            <a:pPr marL="0" indent="0">
              <a:buNone/>
            </a:pPr>
            <a:r>
              <a:rPr lang="cs-CZ" sz="6600" dirty="0" smtClean="0"/>
              <a:t>795.000.000</a:t>
            </a:r>
          </a:p>
          <a:p>
            <a:pPr marL="0" indent="0">
              <a:buNone/>
            </a:pPr>
            <a:endParaRPr lang="cs-CZ" dirty="0" smtClean="0"/>
          </a:p>
          <a:p>
            <a:pPr marL="0" indent="0">
              <a:buNone/>
            </a:pPr>
            <a:endParaRPr lang="cs-CZ" dirty="0"/>
          </a:p>
          <a:p>
            <a:pPr marL="0" indent="0" algn="r">
              <a:buNone/>
            </a:pPr>
            <a:r>
              <a:rPr lang="cs-CZ" sz="7200" dirty="0" smtClean="0"/>
              <a:t>1.900.000.000</a:t>
            </a:r>
          </a:p>
          <a:p>
            <a:pPr marL="0" indent="0">
              <a:buNone/>
            </a:pPr>
            <a:r>
              <a:rPr lang="en-US" sz="2900" dirty="0" smtClean="0"/>
              <a:t>42 </a:t>
            </a:r>
            <a:r>
              <a:rPr lang="en-US" sz="2900" dirty="0"/>
              <a:t>million children under the age of 5 were overweight or obese in 2013</a:t>
            </a:r>
            <a:endParaRPr lang="cs-CZ" sz="2900" dirty="0"/>
          </a:p>
        </p:txBody>
      </p:sp>
    </p:spTree>
    <p:extLst>
      <p:ext uri="{BB962C8B-B14F-4D97-AF65-F5344CB8AC3E}">
        <p14:creationId xmlns:p14="http://schemas.microsoft.com/office/powerpoint/2010/main" val="130198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cs-CZ"/>
          </a:p>
        </p:txBody>
      </p:sp>
      <p:sp>
        <p:nvSpPr>
          <p:cNvPr id="3" name="Content Placeholder 2"/>
          <p:cNvSpPr>
            <a:spLocks noGrp="1"/>
          </p:cNvSpPr>
          <p:nvPr>
            <p:ph idx="1"/>
          </p:nvPr>
        </p:nvSpPr>
        <p:spPr/>
        <p:txBody>
          <a:bodyPr/>
          <a:lstStyle/>
          <a:p>
            <a:endParaRPr lang="cs-CZ"/>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28800" y="457200"/>
            <a:ext cx="5964383" cy="5964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025100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cs-CZ" dirty="0"/>
          </a:p>
        </p:txBody>
      </p:sp>
      <p:sp>
        <p:nvSpPr>
          <p:cNvPr id="3" name="Content Placeholder 2"/>
          <p:cNvSpPr>
            <a:spLocks noGrp="1"/>
          </p:cNvSpPr>
          <p:nvPr>
            <p:ph idx="1"/>
          </p:nvPr>
        </p:nvSpPr>
        <p:spPr/>
        <p:txBody>
          <a:bodyPr/>
          <a:lstStyle/>
          <a:p>
            <a:pPr marL="0" indent="0">
              <a:buNone/>
            </a:pPr>
            <a:r>
              <a:rPr lang="cs-CZ" dirty="0" err="1" smtClean="0"/>
              <a:t>What</a:t>
            </a:r>
            <a:r>
              <a:rPr lang="cs-CZ" dirty="0" smtClean="0"/>
              <a:t> </a:t>
            </a:r>
            <a:r>
              <a:rPr lang="cs-CZ" dirty="0" err="1" smtClean="0"/>
              <a:t>is</a:t>
            </a:r>
            <a:r>
              <a:rPr lang="cs-CZ" dirty="0" smtClean="0"/>
              <a:t> food </a:t>
            </a:r>
            <a:r>
              <a:rPr lang="cs-CZ" dirty="0" err="1" smtClean="0"/>
              <a:t>security</a:t>
            </a:r>
            <a:r>
              <a:rPr lang="cs-CZ" dirty="0" smtClean="0"/>
              <a:t>?</a:t>
            </a:r>
          </a:p>
          <a:p>
            <a:pPr marL="0" indent="0">
              <a:buNone/>
            </a:pPr>
            <a:endParaRPr lang="cs-CZ" dirty="0" smtClean="0"/>
          </a:p>
          <a:p>
            <a:pPr marL="0" indent="0">
              <a:buFont typeface="Wingdings 2" pitchFamily="18" charset="2"/>
              <a:buNone/>
            </a:pPr>
            <a:r>
              <a:rPr lang="cs-CZ" altLang="cs-CZ" dirty="0"/>
              <a:t>“</a:t>
            </a:r>
            <a:r>
              <a:rPr lang="cs-CZ" altLang="cs-CZ" dirty="0" err="1"/>
              <a:t>when</a:t>
            </a:r>
            <a:r>
              <a:rPr lang="cs-CZ" altLang="cs-CZ" dirty="0"/>
              <a:t> </a:t>
            </a:r>
            <a:r>
              <a:rPr lang="cs-CZ" altLang="cs-CZ" dirty="0" err="1"/>
              <a:t>all</a:t>
            </a:r>
            <a:r>
              <a:rPr lang="cs-CZ" altLang="cs-CZ" dirty="0"/>
              <a:t> </a:t>
            </a:r>
            <a:r>
              <a:rPr lang="cs-CZ" altLang="cs-CZ" dirty="0" err="1"/>
              <a:t>people</a:t>
            </a:r>
            <a:r>
              <a:rPr lang="cs-CZ" altLang="cs-CZ" dirty="0"/>
              <a:t>, </a:t>
            </a:r>
            <a:r>
              <a:rPr lang="cs-CZ" altLang="cs-CZ" dirty="0" err="1"/>
              <a:t>at</a:t>
            </a:r>
            <a:r>
              <a:rPr lang="cs-CZ" altLang="cs-CZ" dirty="0"/>
              <a:t> </a:t>
            </a:r>
            <a:r>
              <a:rPr lang="cs-CZ" altLang="cs-CZ" dirty="0" err="1"/>
              <a:t>all</a:t>
            </a:r>
            <a:r>
              <a:rPr lang="cs-CZ" altLang="cs-CZ" dirty="0"/>
              <a:t> </a:t>
            </a:r>
            <a:r>
              <a:rPr lang="cs-CZ" altLang="cs-CZ" dirty="0" err="1"/>
              <a:t>times</a:t>
            </a:r>
            <a:r>
              <a:rPr lang="cs-CZ" altLang="cs-CZ" dirty="0"/>
              <a:t>, </a:t>
            </a:r>
            <a:r>
              <a:rPr lang="cs-CZ" altLang="cs-CZ" dirty="0" err="1"/>
              <a:t>have</a:t>
            </a:r>
            <a:r>
              <a:rPr lang="cs-CZ" altLang="cs-CZ" dirty="0"/>
              <a:t> </a:t>
            </a:r>
            <a:r>
              <a:rPr lang="cs-CZ" altLang="cs-CZ" dirty="0" err="1"/>
              <a:t>physical</a:t>
            </a:r>
            <a:r>
              <a:rPr lang="cs-CZ" altLang="cs-CZ" dirty="0"/>
              <a:t> and </a:t>
            </a:r>
          </a:p>
          <a:p>
            <a:pPr marL="0" indent="0">
              <a:buFont typeface="Wingdings 2" pitchFamily="18" charset="2"/>
              <a:buNone/>
            </a:pPr>
            <a:r>
              <a:rPr lang="cs-CZ" altLang="cs-CZ" dirty="0" err="1"/>
              <a:t>economic</a:t>
            </a:r>
            <a:r>
              <a:rPr lang="cs-CZ" altLang="cs-CZ" dirty="0"/>
              <a:t> </a:t>
            </a:r>
            <a:r>
              <a:rPr lang="cs-CZ" altLang="cs-CZ" dirty="0" err="1"/>
              <a:t>access</a:t>
            </a:r>
            <a:r>
              <a:rPr lang="cs-CZ" altLang="cs-CZ" dirty="0"/>
              <a:t> to </a:t>
            </a:r>
            <a:r>
              <a:rPr lang="cs-CZ" altLang="cs-CZ" dirty="0" err="1"/>
              <a:t>sufficient</a:t>
            </a:r>
            <a:r>
              <a:rPr lang="cs-CZ" altLang="cs-CZ" dirty="0"/>
              <a:t>, </a:t>
            </a:r>
            <a:r>
              <a:rPr lang="cs-CZ" altLang="cs-CZ" dirty="0" err="1"/>
              <a:t>safe</a:t>
            </a:r>
            <a:r>
              <a:rPr lang="cs-CZ" altLang="cs-CZ" dirty="0"/>
              <a:t>, </a:t>
            </a:r>
            <a:r>
              <a:rPr lang="cs-CZ" altLang="cs-CZ" dirty="0" err="1"/>
              <a:t>nutritious</a:t>
            </a:r>
            <a:r>
              <a:rPr lang="cs-CZ" altLang="cs-CZ" dirty="0"/>
              <a:t> food to </a:t>
            </a:r>
            <a:r>
              <a:rPr lang="cs-CZ" altLang="cs-CZ" dirty="0" err="1"/>
              <a:t>meet</a:t>
            </a:r>
            <a:r>
              <a:rPr lang="cs-CZ" altLang="cs-CZ" dirty="0"/>
              <a:t> </a:t>
            </a:r>
            <a:r>
              <a:rPr lang="cs-CZ" altLang="cs-CZ" dirty="0" err="1"/>
              <a:t>their</a:t>
            </a:r>
            <a:r>
              <a:rPr lang="cs-CZ" altLang="cs-CZ" dirty="0"/>
              <a:t> </a:t>
            </a:r>
            <a:r>
              <a:rPr lang="cs-CZ" altLang="cs-CZ" dirty="0" err="1"/>
              <a:t>dietary</a:t>
            </a:r>
            <a:r>
              <a:rPr lang="cs-CZ" altLang="cs-CZ" dirty="0"/>
              <a:t> </a:t>
            </a:r>
            <a:r>
              <a:rPr lang="cs-CZ" altLang="cs-CZ" dirty="0" err="1"/>
              <a:t>needs</a:t>
            </a:r>
            <a:r>
              <a:rPr lang="cs-CZ" altLang="cs-CZ" dirty="0"/>
              <a:t> and food </a:t>
            </a:r>
            <a:r>
              <a:rPr lang="cs-CZ" altLang="cs-CZ" dirty="0" err="1"/>
              <a:t>preferences</a:t>
            </a:r>
            <a:r>
              <a:rPr lang="cs-CZ" altLang="cs-CZ" dirty="0"/>
              <a:t> </a:t>
            </a:r>
            <a:r>
              <a:rPr lang="cs-CZ" altLang="cs-CZ" dirty="0" err="1"/>
              <a:t>for</a:t>
            </a:r>
            <a:r>
              <a:rPr lang="cs-CZ" altLang="cs-CZ" dirty="0"/>
              <a:t> </a:t>
            </a:r>
            <a:r>
              <a:rPr lang="cs-CZ" altLang="cs-CZ" dirty="0" err="1"/>
              <a:t>an</a:t>
            </a:r>
            <a:r>
              <a:rPr lang="cs-CZ" altLang="cs-CZ" dirty="0"/>
              <a:t> </a:t>
            </a:r>
            <a:r>
              <a:rPr lang="cs-CZ" altLang="cs-CZ" dirty="0" err="1"/>
              <a:t>active</a:t>
            </a:r>
            <a:r>
              <a:rPr lang="cs-CZ" altLang="cs-CZ" dirty="0"/>
              <a:t> and </a:t>
            </a:r>
            <a:r>
              <a:rPr lang="cs-CZ" altLang="cs-CZ" dirty="0" err="1"/>
              <a:t>healthy</a:t>
            </a:r>
            <a:r>
              <a:rPr lang="cs-CZ" altLang="cs-CZ" dirty="0"/>
              <a:t> </a:t>
            </a:r>
            <a:r>
              <a:rPr lang="cs-CZ" altLang="cs-CZ" dirty="0" err="1"/>
              <a:t>life</a:t>
            </a:r>
            <a:r>
              <a:rPr lang="cs-CZ" altLang="cs-CZ" dirty="0" smtClean="0"/>
              <a:t>“</a:t>
            </a:r>
          </a:p>
          <a:p>
            <a:pPr marL="0" indent="0">
              <a:buFont typeface="Wingdings 2" pitchFamily="18" charset="2"/>
              <a:buNone/>
            </a:pPr>
            <a:r>
              <a:rPr lang="cs-CZ" altLang="cs-CZ" dirty="0"/>
              <a:t> </a:t>
            </a:r>
            <a:r>
              <a:rPr lang="cs-CZ" altLang="cs-CZ" dirty="0" smtClean="0"/>
              <a:t>		</a:t>
            </a:r>
          </a:p>
          <a:p>
            <a:pPr marL="0" indent="0">
              <a:buFont typeface="Wingdings 2" pitchFamily="18" charset="2"/>
              <a:buNone/>
            </a:pPr>
            <a:r>
              <a:rPr lang="cs-CZ" altLang="cs-CZ" dirty="0"/>
              <a:t>	</a:t>
            </a:r>
            <a:r>
              <a:rPr lang="cs-CZ" altLang="cs-CZ" dirty="0" smtClean="0"/>
              <a:t>			</a:t>
            </a:r>
            <a:r>
              <a:rPr lang="cs-CZ" altLang="cs-CZ" dirty="0" err="1" smtClean="0"/>
              <a:t>World</a:t>
            </a:r>
            <a:r>
              <a:rPr lang="cs-CZ" altLang="cs-CZ" dirty="0" smtClean="0"/>
              <a:t> Food Summit, 1996</a:t>
            </a:r>
            <a:endParaRPr lang="cs-CZ" altLang="cs-CZ" dirty="0"/>
          </a:p>
          <a:p>
            <a:pPr marL="0" indent="0">
              <a:buNone/>
            </a:pPr>
            <a:endParaRPr lang="cs-CZ" dirty="0"/>
          </a:p>
        </p:txBody>
      </p:sp>
    </p:spTree>
    <p:extLst>
      <p:ext uri="{BB962C8B-B14F-4D97-AF65-F5344CB8AC3E}">
        <p14:creationId xmlns:p14="http://schemas.microsoft.com/office/powerpoint/2010/main" val="140825894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endParaRPr lang="cs-CZ" altLang="cs-CZ" smtClean="0"/>
          </a:p>
        </p:txBody>
      </p:sp>
      <p:pic>
        <p:nvPicPr>
          <p:cNvPr id="37891" name="Content Placeholder 3" descr="http://www.brafton.com/wp-content/uploads/2014/04/scale-supply-demand-SEO-search-marketing-content.jpg">
            <a:hlinkClick r:id="rId2"/>
          </p:cNvPr>
          <p:cNvPicPr>
            <a:picLocks noGrp="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1042988" y="1700213"/>
            <a:ext cx="6624637" cy="4321175"/>
          </a:xfrm>
        </p:spPr>
      </p:pic>
      <p:pic>
        <p:nvPicPr>
          <p:cNvPr id="5" name="Picture 4" descr="Red Cross Logo Transparent Red cross logo transparent red">
            <a:hlinkClick r:id="rId4" tooltip="&quot;Red cross logo transparent red&quo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43438" y="2852738"/>
            <a:ext cx="2311400" cy="216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65630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cs-CZ" dirty="0"/>
          </a:p>
        </p:txBody>
      </p:sp>
      <p:sp>
        <p:nvSpPr>
          <p:cNvPr id="3" name="Content Placeholder 2"/>
          <p:cNvSpPr>
            <a:spLocks noGrp="1"/>
          </p:cNvSpPr>
          <p:nvPr>
            <p:ph idx="1"/>
          </p:nvPr>
        </p:nvSpPr>
        <p:spPr>
          <a:xfrm>
            <a:off x="457200" y="304800"/>
            <a:ext cx="8229600" cy="6324600"/>
          </a:xfrm>
        </p:spPr>
        <p:txBody>
          <a:bodyPr>
            <a:normAutofit/>
          </a:bodyPr>
          <a:lstStyle/>
          <a:p>
            <a:pPr marL="0" indent="0" algn="r">
              <a:buNone/>
            </a:pPr>
            <a:r>
              <a:rPr lang="cs-CZ" sz="4800" dirty="0" smtClean="0"/>
              <a:t>9 </a:t>
            </a:r>
            <a:r>
              <a:rPr lang="cs-CZ" sz="4800" dirty="0" err="1" smtClean="0"/>
              <a:t>billion</a:t>
            </a:r>
            <a:r>
              <a:rPr lang="cs-CZ" sz="4800" dirty="0" smtClean="0"/>
              <a:t>                                </a:t>
            </a:r>
            <a:r>
              <a:rPr lang="cs-CZ" sz="4800" dirty="0" err="1" smtClean="0"/>
              <a:t>health</a:t>
            </a:r>
            <a:endParaRPr lang="cs-CZ" sz="4800" dirty="0" smtClean="0"/>
          </a:p>
          <a:p>
            <a:pPr marL="0" indent="0" algn="r">
              <a:buNone/>
            </a:pPr>
            <a:r>
              <a:rPr lang="cs-CZ" sz="4800" dirty="0" err="1"/>
              <a:t>n</a:t>
            </a:r>
            <a:r>
              <a:rPr lang="cs-CZ" sz="4800" dirty="0" err="1" smtClean="0"/>
              <a:t>utrition</a:t>
            </a:r>
            <a:endParaRPr lang="cs-CZ" sz="4800" dirty="0"/>
          </a:p>
          <a:p>
            <a:pPr marL="0" indent="0" algn="ctr">
              <a:buNone/>
            </a:pPr>
            <a:r>
              <a:rPr lang="cs-CZ" sz="2800" dirty="0" err="1"/>
              <a:t>c</a:t>
            </a:r>
            <a:r>
              <a:rPr lang="cs-CZ" sz="2800" dirty="0" err="1" smtClean="0"/>
              <a:t>utting</a:t>
            </a:r>
            <a:r>
              <a:rPr lang="cs-CZ" sz="2800" dirty="0" smtClean="0"/>
              <a:t> </a:t>
            </a:r>
            <a:r>
              <a:rPr lang="cs-CZ" sz="2800" dirty="0" err="1" smtClean="0"/>
              <a:t>our</a:t>
            </a:r>
            <a:r>
              <a:rPr lang="cs-CZ" sz="2800" dirty="0" smtClean="0"/>
              <a:t> </a:t>
            </a:r>
            <a:r>
              <a:rPr lang="cs-CZ" sz="2800" dirty="0" err="1" smtClean="0"/>
              <a:t>depedance</a:t>
            </a:r>
            <a:r>
              <a:rPr lang="cs-CZ" sz="2800" dirty="0" smtClean="0"/>
              <a:t> on </a:t>
            </a:r>
            <a:r>
              <a:rPr lang="cs-CZ" sz="2800" dirty="0" err="1" smtClean="0"/>
              <a:t>fossil</a:t>
            </a:r>
            <a:r>
              <a:rPr lang="cs-CZ" sz="2800" dirty="0" smtClean="0"/>
              <a:t> </a:t>
            </a:r>
            <a:r>
              <a:rPr lang="cs-CZ" sz="2800" dirty="0" err="1" smtClean="0"/>
              <a:t>fuels</a:t>
            </a:r>
            <a:endParaRPr lang="cs-CZ" sz="2800" dirty="0" smtClean="0"/>
          </a:p>
          <a:p>
            <a:pPr marL="0" indent="0">
              <a:buNone/>
            </a:pPr>
            <a:r>
              <a:rPr lang="cs-CZ" sz="4400" dirty="0" err="1" smtClean="0"/>
              <a:t>climate</a:t>
            </a:r>
            <a:endParaRPr lang="cs-CZ" sz="4400" dirty="0" smtClean="0"/>
          </a:p>
          <a:p>
            <a:pPr marL="0" indent="0" algn="ctr">
              <a:buNone/>
            </a:pPr>
            <a:r>
              <a:rPr lang="cs-CZ" dirty="0" err="1" smtClean="0"/>
              <a:t>Rural</a:t>
            </a:r>
            <a:r>
              <a:rPr lang="cs-CZ" dirty="0" smtClean="0"/>
              <a:t> </a:t>
            </a:r>
            <a:r>
              <a:rPr lang="cs-CZ" dirty="0" err="1" smtClean="0"/>
              <a:t>services</a:t>
            </a:r>
            <a:r>
              <a:rPr lang="cs-CZ" dirty="0" smtClean="0"/>
              <a:t>                     </a:t>
            </a:r>
            <a:r>
              <a:rPr lang="cs-CZ" dirty="0" err="1" smtClean="0"/>
              <a:t>carbon</a:t>
            </a:r>
            <a:r>
              <a:rPr lang="cs-CZ" dirty="0" smtClean="0"/>
              <a:t> </a:t>
            </a:r>
            <a:r>
              <a:rPr lang="cs-CZ" dirty="0" err="1" smtClean="0"/>
              <a:t>sequestration</a:t>
            </a:r>
            <a:endParaRPr lang="cs-CZ" dirty="0" smtClean="0"/>
          </a:p>
          <a:p>
            <a:pPr marL="0" indent="0" algn="ctr">
              <a:buNone/>
            </a:pPr>
            <a:r>
              <a:rPr lang="cs-CZ" dirty="0" err="1" smtClean="0"/>
              <a:t>protection</a:t>
            </a:r>
            <a:r>
              <a:rPr lang="cs-CZ" dirty="0" smtClean="0"/>
              <a:t> </a:t>
            </a:r>
            <a:r>
              <a:rPr lang="cs-CZ" dirty="0" err="1" smtClean="0"/>
              <a:t>of</a:t>
            </a:r>
            <a:r>
              <a:rPr lang="cs-CZ" dirty="0" smtClean="0"/>
              <a:t> </a:t>
            </a:r>
            <a:r>
              <a:rPr lang="cs-CZ" dirty="0" err="1" smtClean="0"/>
              <a:t>soil</a:t>
            </a:r>
            <a:r>
              <a:rPr lang="cs-CZ" dirty="0" smtClean="0"/>
              <a:t>  and </a:t>
            </a:r>
            <a:r>
              <a:rPr lang="cs-CZ" dirty="0" err="1" smtClean="0"/>
              <a:t>water</a:t>
            </a:r>
            <a:endParaRPr lang="cs-CZ" dirty="0" smtClean="0"/>
          </a:p>
          <a:p>
            <a:pPr marL="0" indent="0" algn="r">
              <a:buNone/>
            </a:pPr>
            <a:endParaRPr lang="cs-CZ" dirty="0" smtClean="0"/>
          </a:p>
          <a:p>
            <a:pPr marL="0" indent="0" algn="r">
              <a:buNone/>
            </a:pPr>
            <a:r>
              <a:rPr lang="cs-CZ" dirty="0" err="1" smtClean="0"/>
              <a:t>Small</a:t>
            </a:r>
            <a:r>
              <a:rPr lang="cs-CZ" dirty="0" smtClean="0"/>
              <a:t> </a:t>
            </a:r>
            <a:r>
              <a:rPr lang="cs-CZ" dirty="0" err="1" smtClean="0"/>
              <a:t>scale</a:t>
            </a:r>
            <a:r>
              <a:rPr lang="cs-CZ" dirty="0" smtClean="0"/>
              <a:t> </a:t>
            </a:r>
            <a:r>
              <a:rPr lang="cs-CZ" dirty="0" err="1" smtClean="0"/>
              <a:t>farmers</a:t>
            </a:r>
            <a:r>
              <a:rPr lang="cs-CZ" dirty="0" smtClean="0"/>
              <a:t>                               biodiversity</a:t>
            </a:r>
          </a:p>
          <a:p>
            <a:pPr marL="0" indent="0" algn="r">
              <a:buNone/>
            </a:pPr>
            <a:r>
              <a:rPr lang="cs-CZ" sz="4000" dirty="0" err="1" smtClean="0"/>
              <a:t>Women</a:t>
            </a:r>
            <a:r>
              <a:rPr lang="cs-CZ" sz="4000" dirty="0" smtClean="0"/>
              <a:t> </a:t>
            </a:r>
            <a:r>
              <a:rPr lang="cs-CZ" sz="4000" dirty="0" err="1" smtClean="0"/>
              <a:t>empowerment</a:t>
            </a:r>
            <a:endParaRPr lang="cs-CZ" sz="4000" dirty="0"/>
          </a:p>
        </p:txBody>
      </p:sp>
    </p:spTree>
    <p:extLst>
      <p:ext uri="{BB962C8B-B14F-4D97-AF65-F5344CB8AC3E}">
        <p14:creationId xmlns:p14="http://schemas.microsoft.com/office/powerpoint/2010/main" val="416393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cs-CZ"/>
          </a:p>
        </p:txBody>
      </p:sp>
      <p:pic>
        <p:nvPicPr>
          <p:cNvPr id="5" name="Content Placeholder 4" descr="http://spacecollective.org/userdata/eFGSLz08/1257816624/brazil-amazon.jpg"/>
          <p:cNvPicPr>
            <a:picLocks noGrp="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457200" y="381000"/>
            <a:ext cx="3505200" cy="2667000"/>
          </a:xfrm>
          <a:prstGeom prst="rect">
            <a:avLst/>
          </a:prstGeom>
          <a:noFill/>
          <a:ln>
            <a:noFill/>
          </a:ln>
        </p:spPr>
      </p:pic>
      <p:pic>
        <p:nvPicPr>
          <p:cNvPr id="4100" name="Picture 4" descr="https://ejmagazine.files.wordpress.com/2010/05/dang_ngo_penan_blockad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49750" y="381000"/>
            <a:ext cx="428625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torage.cloversites.com/cornerstonepresbyterianchurch/site_images/page30_picture0_1379376428.jpg">
            <a:hlinkClick r:id="rId4"/>
          </p:cNvPr>
          <p:cNvPicPr/>
          <p:nvPr/>
        </p:nvPicPr>
        <p:blipFill>
          <a:blip r:embed="rId5" cstate="email">
            <a:extLst>
              <a:ext uri="{28A0092B-C50C-407E-A947-70E740481C1C}">
                <a14:useLocalDpi xmlns:a14="http://schemas.microsoft.com/office/drawing/2010/main"/>
              </a:ext>
            </a:extLst>
          </a:blip>
          <a:srcRect/>
          <a:stretch>
            <a:fillRect/>
          </a:stretch>
        </p:blipFill>
        <p:spPr bwMode="auto">
          <a:xfrm>
            <a:off x="165692" y="1905000"/>
            <a:ext cx="3956858" cy="2209800"/>
          </a:xfrm>
          <a:prstGeom prst="rect">
            <a:avLst/>
          </a:prstGeom>
          <a:noFill/>
          <a:ln>
            <a:noFill/>
          </a:ln>
        </p:spPr>
      </p:pic>
      <p:pic>
        <p:nvPicPr>
          <p:cNvPr id="4102" name="Picture 6" descr="http://assets.inhabitat.com/wp-content/blogs.dir/1/files/2013/03/deer-wildlife-conservation-537x444.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548612" y="2514600"/>
            <a:ext cx="3087388" cy="2552701"/>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580686" y="4042410"/>
            <a:ext cx="3824377" cy="253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Obrázek 3" descr="http://zachranjidlo.cz/img/foto/hostina/podhola/krajeni.jpg"/>
          <p:cNvPicPr/>
          <p:nvPr/>
        </p:nvPicPr>
        <p:blipFill>
          <a:blip r:embed="rId8" cstate="email">
            <a:extLst>
              <a:ext uri="{28A0092B-C50C-407E-A947-70E740481C1C}">
                <a14:useLocalDpi xmlns:a14="http://schemas.microsoft.com/office/drawing/2010/main"/>
              </a:ext>
            </a:extLst>
          </a:blip>
          <a:srcRect/>
          <a:stretch>
            <a:fillRect/>
          </a:stretch>
        </p:blipFill>
        <p:spPr bwMode="auto">
          <a:xfrm>
            <a:off x="228600" y="4114800"/>
            <a:ext cx="3573348" cy="2388870"/>
          </a:xfrm>
          <a:prstGeom prst="rect">
            <a:avLst/>
          </a:prstGeom>
          <a:noFill/>
          <a:ln>
            <a:noFill/>
          </a:ln>
        </p:spPr>
      </p:pic>
      <p:pic>
        <p:nvPicPr>
          <p:cNvPr id="4105" name="Picture 9" descr="Getty Images"/>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547351" y="1905000"/>
            <a:ext cx="4327357" cy="3162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27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100"/>
                                        </p:tgtEl>
                                        <p:attrNameLst>
                                          <p:attrName>style.visibility</p:attrName>
                                        </p:attrNameLst>
                                      </p:cBhvr>
                                      <p:to>
                                        <p:strVal val="visible"/>
                                      </p:to>
                                    </p:set>
                                    <p:anim calcmode="lin" valueType="num">
                                      <p:cBhvr additive="base">
                                        <p:cTn id="15" dur="500" fill="hold"/>
                                        <p:tgtEl>
                                          <p:spTgt spid="4100"/>
                                        </p:tgtEl>
                                        <p:attrNameLst>
                                          <p:attrName>ppt_x</p:attrName>
                                        </p:attrNameLst>
                                      </p:cBhvr>
                                      <p:tavLst>
                                        <p:tav tm="0">
                                          <p:val>
                                            <p:strVal val="#ppt_x"/>
                                          </p:val>
                                        </p:tav>
                                        <p:tav tm="100000">
                                          <p:val>
                                            <p:strVal val="#ppt_x"/>
                                          </p:val>
                                        </p:tav>
                                      </p:tavLst>
                                    </p:anim>
                                    <p:anim calcmode="lin" valueType="num">
                                      <p:cBhvr additive="base">
                                        <p:cTn id="16"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10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103"/>
                                        </p:tgtEl>
                                        <p:attrNameLst>
                                          <p:attrName>style.visibility</p:attrName>
                                        </p:attrNameLst>
                                      </p:cBhvr>
                                      <p:to>
                                        <p:strVal val="visible"/>
                                      </p:to>
                                    </p:set>
                                    <p:animEffect transition="in" filter="fade">
                                      <p:cBhvr>
                                        <p:cTn id="25" dur="1000"/>
                                        <p:tgtEl>
                                          <p:spTgt spid="4103"/>
                                        </p:tgtEl>
                                      </p:cBhvr>
                                    </p:animEffect>
                                    <p:anim calcmode="lin" valueType="num">
                                      <p:cBhvr>
                                        <p:cTn id="26" dur="1000" fill="hold"/>
                                        <p:tgtEl>
                                          <p:spTgt spid="4103"/>
                                        </p:tgtEl>
                                        <p:attrNameLst>
                                          <p:attrName>ppt_x</p:attrName>
                                        </p:attrNameLst>
                                      </p:cBhvr>
                                      <p:tavLst>
                                        <p:tav tm="0">
                                          <p:val>
                                            <p:strVal val="#ppt_x"/>
                                          </p:val>
                                        </p:tav>
                                        <p:tav tm="100000">
                                          <p:val>
                                            <p:strVal val="#ppt_x"/>
                                          </p:val>
                                        </p:tav>
                                      </p:tavLst>
                                    </p:anim>
                                    <p:anim calcmode="lin" valueType="num">
                                      <p:cBhvr>
                                        <p:cTn id="27" dur="1000" fill="hold"/>
                                        <p:tgtEl>
                                          <p:spTgt spid="410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105"/>
                                        </p:tgtEl>
                                        <p:attrNameLst>
                                          <p:attrName>style.visibility</p:attrName>
                                        </p:attrNameLst>
                                      </p:cBhvr>
                                      <p:to>
                                        <p:strVal val="visible"/>
                                      </p:to>
                                    </p:set>
                                    <p:animEffect transition="in" filter="barn(inVertical)">
                                      <p:cBhvr>
                                        <p:cTn id="38" dur="500"/>
                                        <p:tgtEl>
                                          <p:spTgt spid="4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cs-CZ" dirty="0"/>
          </a:p>
        </p:txBody>
      </p:sp>
      <p:sp>
        <p:nvSpPr>
          <p:cNvPr id="3" name="Content Placeholder 2"/>
          <p:cNvSpPr>
            <a:spLocks noGrp="1"/>
          </p:cNvSpPr>
          <p:nvPr>
            <p:ph idx="1"/>
          </p:nvPr>
        </p:nvSpPr>
        <p:spPr/>
        <p:txBody>
          <a:bodyPr/>
          <a:lstStyle/>
          <a:p>
            <a:pPr marL="0" indent="0">
              <a:buNone/>
            </a:pPr>
            <a:r>
              <a:rPr lang="cs-CZ" dirty="0" err="1" smtClean="0"/>
              <a:t>What</a:t>
            </a:r>
            <a:r>
              <a:rPr lang="cs-CZ" dirty="0" smtClean="0"/>
              <a:t> </a:t>
            </a:r>
            <a:r>
              <a:rPr lang="cs-CZ" dirty="0" err="1" smtClean="0"/>
              <a:t>is</a:t>
            </a:r>
            <a:r>
              <a:rPr lang="cs-CZ" dirty="0" smtClean="0"/>
              <a:t> food </a:t>
            </a:r>
            <a:r>
              <a:rPr lang="cs-CZ" dirty="0" err="1" smtClean="0"/>
              <a:t>security</a:t>
            </a:r>
            <a:r>
              <a:rPr lang="cs-CZ" dirty="0" smtClean="0"/>
              <a:t>?</a:t>
            </a:r>
          </a:p>
          <a:p>
            <a:pPr marL="0" indent="0">
              <a:buNone/>
            </a:pPr>
            <a:endParaRPr lang="cs-CZ" dirty="0" smtClean="0"/>
          </a:p>
          <a:p>
            <a:pPr marL="0" indent="0">
              <a:buFont typeface="Wingdings 2" pitchFamily="18" charset="2"/>
              <a:buNone/>
            </a:pPr>
            <a:r>
              <a:rPr lang="cs-CZ" altLang="cs-CZ" dirty="0"/>
              <a:t>“</a:t>
            </a:r>
            <a:r>
              <a:rPr lang="cs-CZ" altLang="cs-CZ" dirty="0" err="1"/>
              <a:t>when</a:t>
            </a:r>
            <a:r>
              <a:rPr lang="cs-CZ" altLang="cs-CZ" dirty="0"/>
              <a:t> </a:t>
            </a:r>
            <a:r>
              <a:rPr lang="cs-CZ" altLang="cs-CZ" dirty="0" err="1"/>
              <a:t>all</a:t>
            </a:r>
            <a:r>
              <a:rPr lang="cs-CZ" altLang="cs-CZ" dirty="0"/>
              <a:t> </a:t>
            </a:r>
            <a:r>
              <a:rPr lang="cs-CZ" altLang="cs-CZ" dirty="0" err="1"/>
              <a:t>people</a:t>
            </a:r>
            <a:r>
              <a:rPr lang="cs-CZ" altLang="cs-CZ" dirty="0"/>
              <a:t>, </a:t>
            </a:r>
            <a:r>
              <a:rPr lang="cs-CZ" altLang="cs-CZ" dirty="0" err="1"/>
              <a:t>at</a:t>
            </a:r>
            <a:r>
              <a:rPr lang="cs-CZ" altLang="cs-CZ" dirty="0"/>
              <a:t> </a:t>
            </a:r>
            <a:r>
              <a:rPr lang="cs-CZ" altLang="cs-CZ" dirty="0" err="1"/>
              <a:t>all</a:t>
            </a:r>
            <a:r>
              <a:rPr lang="cs-CZ" altLang="cs-CZ" dirty="0"/>
              <a:t> </a:t>
            </a:r>
            <a:r>
              <a:rPr lang="cs-CZ" altLang="cs-CZ" dirty="0" err="1"/>
              <a:t>times</a:t>
            </a:r>
            <a:r>
              <a:rPr lang="cs-CZ" altLang="cs-CZ" dirty="0"/>
              <a:t>, </a:t>
            </a:r>
            <a:r>
              <a:rPr lang="cs-CZ" altLang="cs-CZ" dirty="0" err="1"/>
              <a:t>have</a:t>
            </a:r>
            <a:r>
              <a:rPr lang="cs-CZ" altLang="cs-CZ" dirty="0"/>
              <a:t> </a:t>
            </a:r>
            <a:r>
              <a:rPr lang="cs-CZ" altLang="cs-CZ" dirty="0" err="1"/>
              <a:t>physical</a:t>
            </a:r>
            <a:r>
              <a:rPr lang="cs-CZ" altLang="cs-CZ" dirty="0"/>
              <a:t> and </a:t>
            </a:r>
          </a:p>
          <a:p>
            <a:pPr marL="0" indent="0">
              <a:buFont typeface="Wingdings 2" pitchFamily="18" charset="2"/>
              <a:buNone/>
            </a:pPr>
            <a:r>
              <a:rPr lang="cs-CZ" altLang="cs-CZ" dirty="0" err="1"/>
              <a:t>economic</a:t>
            </a:r>
            <a:r>
              <a:rPr lang="cs-CZ" altLang="cs-CZ" dirty="0"/>
              <a:t> </a:t>
            </a:r>
            <a:r>
              <a:rPr lang="cs-CZ" altLang="cs-CZ" dirty="0" err="1"/>
              <a:t>access</a:t>
            </a:r>
            <a:r>
              <a:rPr lang="cs-CZ" altLang="cs-CZ" dirty="0"/>
              <a:t> to </a:t>
            </a:r>
            <a:r>
              <a:rPr lang="cs-CZ" altLang="cs-CZ" dirty="0" err="1"/>
              <a:t>sufficient</a:t>
            </a:r>
            <a:r>
              <a:rPr lang="cs-CZ" altLang="cs-CZ" dirty="0"/>
              <a:t>, </a:t>
            </a:r>
            <a:r>
              <a:rPr lang="cs-CZ" altLang="cs-CZ" dirty="0" err="1"/>
              <a:t>safe</a:t>
            </a:r>
            <a:r>
              <a:rPr lang="cs-CZ" altLang="cs-CZ" dirty="0"/>
              <a:t>, </a:t>
            </a:r>
            <a:r>
              <a:rPr lang="cs-CZ" altLang="cs-CZ" dirty="0" err="1"/>
              <a:t>nutritious</a:t>
            </a:r>
            <a:r>
              <a:rPr lang="cs-CZ" altLang="cs-CZ" dirty="0"/>
              <a:t> food to </a:t>
            </a:r>
            <a:r>
              <a:rPr lang="cs-CZ" altLang="cs-CZ" dirty="0" err="1"/>
              <a:t>meet</a:t>
            </a:r>
            <a:r>
              <a:rPr lang="cs-CZ" altLang="cs-CZ" dirty="0"/>
              <a:t> </a:t>
            </a:r>
            <a:r>
              <a:rPr lang="cs-CZ" altLang="cs-CZ" dirty="0" err="1"/>
              <a:t>their</a:t>
            </a:r>
            <a:r>
              <a:rPr lang="cs-CZ" altLang="cs-CZ" dirty="0"/>
              <a:t> </a:t>
            </a:r>
            <a:r>
              <a:rPr lang="cs-CZ" altLang="cs-CZ" dirty="0" err="1"/>
              <a:t>dietary</a:t>
            </a:r>
            <a:r>
              <a:rPr lang="cs-CZ" altLang="cs-CZ" dirty="0"/>
              <a:t> </a:t>
            </a:r>
            <a:r>
              <a:rPr lang="cs-CZ" altLang="cs-CZ" dirty="0" err="1"/>
              <a:t>needs</a:t>
            </a:r>
            <a:r>
              <a:rPr lang="cs-CZ" altLang="cs-CZ" dirty="0"/>
              <a:t> and food </a:t>
            </a:r>
            <a:r>
              <a:rPr lang="cs-CZ" altLang="cs-CZ" dirty="0" err="1"/>
              <a:t>preferences</a:t>
            </a:r>
            <a:r>
              <a:rPr lang="cs-CZ" altLang="cs-CZ" dirty="0"/>
              <a:t> </a:t>
            </a:r>
            <a:r>
              <a:rPr lang="cs-CZ" altLang="cs-CZ" dirty="0" err="1"/>
              <a:t>for</a:t>
            </a:r>
            <a:r>
              <a:rPr lang="cs-CZ" altLang="cs-CZ" dirty="0"/>
              <a:t> </a:t>
            </a:r>
            <a:r>
              <a:rPr lang="cs-CZ" altLang="cs-CZ" dirty="0" err="1"/>
              <a:t>an</a:t>
            </a:r>
            <a:r>
              <a:rPr lang="cs-CZ" altLang="cs-CZ" dirty="0"/>
              <a:t> </a:t>
            </a:r>
            <a:r>
              <a:rPr lang="cs-CZ" altLang="cs-CZ" dirty="0" err="1"/>
              <a:t>active</a:t>
            </a:r>
            <a:r>
              <a:rPr lang="cs-CZ" altLang="cs-CZ" dirty="0"/>
              <a:t> and </a:t>
            </a:r>
            <a:r>
              <a:rPr lang="cs-CZ" altLang="cs-CZ" dirty="0" err="1"/>
              <a:t>healthy</a:t>
            </a:r>
            <a:r>
              <a:rPr lang="cs-CZ" altLang="cs-CZ" dirty="0"/>
              <a:t> </a:t>
            </a:r>
            <a:r>
              <a:rPr lang="cs-CZ" altLang="cs-CZ" dirty="0" err="1"/>
              <a:t>life</a:t>
            </a:r>
            <a:r>
              <a:rPr lang="cs-CZ" altLang="cs-CZ" dirty="0" smtClean="0"/>
              <a:t>“</a:t>
            </a:r>
          </a:p>
          <a:p>
            <a:pPr marL="0" indent="0">
              <a:buFont typeface="Wingdings 2" pitchFamily="18" charset="2"/>
              <a:buNone/>
            </a:pPr>
            <a:r>
              <a:rPr lang="cs-CZ" altLang="cs-CZ" dirty="0"/>
              <a:t> </a:t>
            </a:r>
            <a:r>
              <a:rPr lang="cs-CZ" altLang="cs-CZ" dirty="0" smtClean="0"/>
              <a:t>		</a:t>
            </a:r>
          </a:p>
          <a:p>
            <a:pPr marL="0" indent="0">
              <a:buFont typeface="Wingdings 2" pitchFamily="18" charset="2"/>
              <a:buNone/>
            </a:pPr>
            <a:r>
              <a:rPr lang="cs-CZ" altLang="cs-CZ" dirty="0"/>
              <a:t>	</a:t>
            </a:r>
            <a:r>
              <a:rPr lang="cs-CZ" altLang="cs-CZ" dirty="0" smtClean="0"/>
              <a:t>			</a:t>
            </a:r>
            <a:r>
              <a:rPr lang="cs-CZ" altLang="cs-CZ" dirty="0" err="1" smtClean="0"/>
              <a:t>World</a:t>
            </a:r>
            <a:r>
              <a:rPr lang="cs-CZ" altLang="cs-CZ" dirty="0" smtClean="0"/>
              <a:t> Food Summit, 1996</a:t>
            </a:r>
            <a:endParaRPr lang="cs-CZ" altLang="cs-CZ" dirty="0"/>
          </a:p>
          <a:p>
            <a:pPr marL="0" indent="0">
              <a:buNone/>
            </a:pPr>
            <a:endParaRPr lang="cs-CZ" dirty="0"/>
          </a:p>
        </p:txBody>
      </p:sp>
      <p:pic>
        <p:nvPicPr>
          <p:cNvPr id="1024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32195" y="1010277"/>
            <a:ext cx="1444172" cy="1580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90600" y="5257800"/>
            <a:ext cx="1843087" cy="1233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43600" y="1243749"/>
            <a:ext cx="1295858" cy="1383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50408" y="1447800"/>
            <a:ext cx="1398927" cy="1376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015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wipe(down)">
                                      <p:cBhvr>
                                        <p:cTn id="7" dur="5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44"/>
                                        </p:tgtEl>
                                        <p:attrNameLst>
                                          <p:attrName>style.visibility</p:attrName>
                                        </p:attrNameLst>
                                      </p:cBhvr>
                                      <p:to>
                                        <p:strVal val="visible"/>
                                      </p:to>
                                    </p:set>
                                    <p:anim calcmode="lin" valueType="num">
                                      <p:cBhvr additive="base">
                                        <p:cTn id="12" dur="500" fill="hold"/>
                                        <p:tgtEl>
                                          <p:spTgt spid="10244"/>
                                        </p:tgtEl>
                                        <p:attrNameLst>
                                          <p:attrName>ppt_x</p:attrName>
                                        </p:attrNameLst>
                                      </p:cBhvr>
                                      <p:tavLst>
                                        <p:tav tm="0">
                                          <p:val>
                                            <p:strVal val="#ppt_x"/>
                                          </p:val>
                                        </p:tav>
                                        <p:tav tm="100000">
                                          <p:val>
                                            <p:strVal val="#ppt_x"/>
                                          </p:val>
                                        </p:tav>
                                      </p:tavLst>
                                    </p:anim>
                                    <p:anim calcmode="lin" valueType="num">
                                      <p:cBhvr additive="base">
                                        <p:cTn id="13" dur="500" fill="hold"/>
                                        <p:tgtEl>
                                          <p:spTgt spid="1024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245"/>
                                        </p:tgtEl>
                                        <p:attrNameLst>
                                          <p:attrName>style.visibility</p:attrName>
                                        </p:attrNameLst>
                                      </p:cBhvr>
                                      <p:to>
                                        <p:strVal val="visible"/>
                                      </p:to>
                                    </p:set>
                                    <p:anim calcmode="lin" valueType="num">
                                      <p:cBhvr additive="base">
                                        <p:cTn id="18" dur="500" fill="hold"/>
                                        <p:tgtEl>
                                          <p:spTgt spid="10245"/>
                                        </p:tgtEl>
                                        <p:attrNameLst>
                                          <p:attrName>ppt_x</p:attrName>
                                        </p:attrNameLst>
                                      </p:cBhvr>
                                      <p:tavLst>
                                        <p:tav tm="0">
                                          <p:val>
                                            <p:strVal val="#ppt_x"/>
                                          </p:val>
                                        </p:tav>
                                        <p:tav tm="100000">
                                          <p:val>
                                            <p:strVal val="#ppt_x"/>
                                          </p:val>
                                        </p:tav>
                                      </p:tavLst>
                                    </p:anim>
                                    <p:anim calcmode="lin" valueType="num">
                                      <p:cBhvr additive="base">
                                        <p:cTn id="19" dur="500" fill="hold"/>
                                        <p:tgtEl>
                                          <p:spTgt spid="1024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243"/>
                                        </p:tgtEl>
                                        <p:attrNameLst>
                                          <p:attrName>style.visibility</p:attrName>
                                        </p:attrNameLst>
                                      </p:cBhvr>
                                      <p:to>
                                        <p:strVal val="visible"/>
                                      </p:to>
                                    </p:set>
                                    <p:animEffect transition="in" filter="wipe(down)">
                                      <p:cBhvr>
                                        <p:cTn id="24"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cs-CZ"/>
          </a:p>
        </p:txBody>
      </p:sp>
      <p:sp>
        <p:nvSpPr>
          <p:cNvPr id="3" name="Content Placeholder 2"/>
          <p:cNvSpPr>
            <a:spLocks noGrp="1"/>
          </p:cNvSpPr>
          <p:nvPr>
            <p:ph idx="1"/>
          </p:nvPr>
        </p:nvSpPr>
        <p:spPr/>
        <p:txBody>
          <a:bodyPr/>
          <a:lstStyle/>
          <a:p>
            <a:pPr marL="0" indent="0" algn="ctr">
              <a:buNone/>
            </a:pPr>
            <a:r>
              <a:rPr lang="cs-CZ" dirty="0" smtClean="0"/>
              <a:t> </a:t>
            </a:r>
            <a:r>
              <a:rPr lang="cs-CZ" sz="4400" dirty="0" err="1" smtClean="0"/>
              <a:t>What</a:t>
            </a:r>
            <a:r>
              <a:rPr lang="cs-CZ" sz="4400" dirty="0" smtClean="0"/>
              <a:t> </a:t>
            </a:r>
            <a:r>
              <a:rPr lang="cs-CZ" sz="4400" dirty="0" err="1" smtClean="0"/>
              <a:t>kind</a:t>
            </a:r>
            <a:r>
              <a:rPr lang="cs-CZ" sz="4400" dirty="0" smtClean="0"/>
              <a:t> </a:t>
            </a:r>
            <a:r>
              <a:rPr lang="cs-CZ" sz="4400" dirty="0" err="1" smtClean="0"/>
              <a:t>of</a:t>
            </a:r>
            <a:r>
              <a:rPr lang="cs-CZ" sz="4400" dirty="0" smtClean="0"/>
              <a:t> </a:t>
            </a:r>
            <a:r>
              <a:rPr lang="cs-CZ" sz="4400" dirty="0" err="1" smtClean="0"/>
              <a:t>children</a:t>
            </a:r>
            <a:r>
              <a:rPr lang="cs-CZ" sz="4400" dirty="0" smtClean="0"/>
              <a:t> </a:t>
            </a:r>
          </a:p>
          <a:p>
            <a:pPr marL="0" indent="0" algn="ctr">
              <a:buNone/>
            </a:pPr>
            <a:r>
              <a:rPr lang="cs-CZ" sz="4400" dirty="0" smtClean="0"/>
              <a:t>are </a:t>
            </a:r>
            <a:r>
              <a:rPr lang="cs-CZ" sz="4400" dirty="0" err="1" smtClean="0"/>
              <a:t>we</a:t>
            </a:r>
            <a:r>
              <a:rPr lang="cs-CZ" sz="4400" dirty="0" smtClean="0"/>
              <a:t> </a:t>
            </a:r>
            <a:r>
              <a:rPr lang="cs-CZ" sz="4400" dirty="0" err="1" smtClean="0"/>
              <a:t>leaving</a:t>
            </a:r>
            <a:r>
              <a:rPr lang="cs-CZ" sz="4400" dirty="0" smtClean="0"/>
              <a:t> </a:t>
            </a:r>
            <a:r>
              <a:rPr lang="cs-CZ" sz="4400" dirty="0" err="1" smtClean="0"/>
              <a:t>behind</a:t>
            </a:r>
            <a:r>
              <a:rPr lang="cs-CZ" sz="4400" dirty="0" smtClean="0"/>
              <a:t> </a:t>
            </a:r>
          </a:p>
          <a:p>
            <a:pPr marL="0" indent="0" algn="ctr">
              <a:buNone/>
            </a:pPr>
            <a:r>
              <a:rPr lang="cs-CZ" sz="4400" dirty="0" err="1" smtClean="0"/>
              <a:t>for</a:t>
            </a:r>
            <a:r>
              <a:rPr lang="cs-CZ" sz="4400" dirty="0" smtClean="0"/>
              <a:t> </a:t>
            </a:r>
            <a:r>
              <a:rPr lang="cs-CZ" sz="4400" dirty="0" err="1" smtClean="0"/>
              <a:t>our</a:t>
            </a:r>
            <a:r>
              <a:rPr lang="cs-CZ" sz="4400" dirty="0" smtClean="0"/>
              <a:t> planet?</a:t>
            </a:r>
            <a:endParaRPr lang="cs-CZ" sz="4400" dirty="0"/>
          </a:p>
        </p:txBody>
      </p:sp>
    </p:spTree>
    <p:extLst>
      <p:ext uri="{BB962C8B-B14F-4D97-AF65-F5344CB8AC3E}">
        <p14:creationId xmlns:p14="http://schemas.microsoft.com/office/powerpoint/2010/main" val="343221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cs-CZ"/>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81000" y="1371600"/>
            <a:ext cx="8763000" cy="4925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449670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QUIZ</a:t>
            </a:r>
            <a:endParaRPr lang="cs-CZ" dirty="0"/>
          </a:p>
        </p:txBody>
      </p:sp>
      <p:sp>
        <p:nvSpPr>
          <p:cNvPr id="3" name="Content Placeholder 2"/>
          <p:cNvSpPr>
            <a:spLocks noGrp="1"/>
          </p:cNvSpPr>
          <p:nvPr>
            <p:ph idx="1"/>
          </p:nvPr>
        </p:nvSpPr>
        <p:spPr/>
        <p:txBody>
          <a:bodyPr/>
          <a:lstStyle/>
          <a:p>
            <a:pPr marL="0" indent="0">
              <a:buNone/>
            </a:pPr>
            <a:r>
              <a:rPr lang="cs-CZ" dirty="0" smtClean="0"/>
              <a:t>1/ </a:t>
            </a:r>
            <a:r>
              <a:rPr lang="cs-CZ" dirty="0" err="1"/>
              <a:t>B</a:t>
            </a:r>
            <a:r>
              <a:rPr lang="cs-CZ" dirty="0" err="1" smtClean="0"/>
              <a:t>ased</a:t>
            </a:r>
            <a:r>
              <a:rPr lang="cs-CZ" dirty="0" smtClean="0"/>
              <a:t> on </a:t>
            </a:r>
            <a:r>
              <a:rPr lang="cs-CZ" dirty="0" err="1" smtClean="0"/>
              <a:t>the</a:t>
            </a:r>
            <a:r>
              <a:rPr lang="cs-CZ" dirty="0" smtClean="0"/>
              <a:t> </a:t>
            </a:r>
            <a:r>
              <a:rPr lang="cs-CZ" dirty="0" err="1" smtClean="0"/>
              <a:t>world</a:t>
            </a:r>
            <a:r>
              <a:rPr lang="cs-CZ" dirty="0" smtClean="0"/>
              <a:t> food </a:t>
            </a:r>
            <a:r>
              <a:rPr lang="cs-CZ" dirty="0" err="1" smtClean="0"/>
              <a:t>trade</a:t>
            </a:r>
            <a:r>
              <a:rPr lang="cs-CZ" dirty="0" smtClean="0"/>
              <a:t> data, </a:t>
            </a:r>
            <a:r>
              <a:rPr lang="cs-CZ" dirty="0" err="1" smtClean="0"/>
              <a:t>can</a:t>
            </a:r>
            <a:r>
              <a:rPr lang="cs-CZ" dirty="0" smtClean="0"/>
              <a:t> </a:t>
            </a:r>
            <a:r>
              <a:rPr lang="cs-CZ" dirty="0" err="1" smtClean="0"/>
              <a:t>we</a:t>
            </a:r>
            <a:r>
              <a:rPr lang="cs-CZ" dirty="0" smtClean="0"/>
              <a:t> </a:t>
            </a:r>
            <a:r>
              <a:rPr lang="cs-CZ" dirty="0" err="1" smtClean="0"/>
              <a:t>say</a:t>
            </a:r>
            <a:r>
              <a:rPr lang="cs-CZ" dirty="0" smtClean="0"/>
              <a:t> </a:t>
            </a:r>
            <a:r>
              <a:rPr lang="cs-CZ" dirty="0" err="1" smtClean="0"/>
              <a:t>that</a:t>
            </a:r>
            <a:endParaRPr lang="cs-CZ" dirty="0" smtClean="0"/>
          </a:p>
          <a:p>
            <a:pPr marL="0" indent="0">
              <a:buNone/>
            </a:pPr>
            <a:endParaRPr lang="cs-CZ" dirty="0"/>
          </a:p>
          <a:p>
            <a:pPr marL="0" indent="0">
              <a:buNone/>
            </a:pPr>
            <a:r>
              <a:rPr lang="cs-CZ" dirty="0" smtClean="0"/>
              <a:t>A) </a:t>
            </a:r>
            <a:r>
              <a:rPr lang="cs-CZ" dirty="0" err="1" smtClean="0"/>
              <a:t>The</a:t>
            </a:r>
            <a:r>
              <a:rPr lang="cs-CZ" dirty="0" smtClean="0"/>
              <a:t> EU27 </a:t>
            </a:r>
            <a:r>
              <a:rPr lang="cs-CZ" dirty="0" err="1" smtClean="0"/>
              <a:t>countries</a:t>
            </a:r>
            <a:r>
              <a:rPr lang="cs-CZ" dirty="0" smtClean="0"/>
              <a:t> </a:t>
            </a:r>
            <a:r>
              <a:rPr lang="cs-CZ" dirty="0" err="1" smtClean="0"/>
              <a:t>feed</a:t>
            </a:r>
            <a:r>
              <a:rPr lang="cs-CZ" dirty="0" smtClean="0"/>
              <a:t> </a:t>
            </a:r>
            <a:r>
              <a:rPr lang="cs-CZ" dirty="0" err="1" smtClean="0"/>
              <a:t>developing</a:t>
            </a:r>
            <a:r>
              <a:rPr lang="cs-CZ" dirty="0" smtClean="0"/>
              <a:t> </a:t>
            </a:r>
            <a:r>
              <a:rPr lang="cs-CZ" dirty="0" err="1" smtClean="0"/>
              <a:t>countries</a:t>
            </a:r>
            <a:endParaRPr lang="cs-CZ" dirty="0" smtClean="0"/>
          </a:p>
          <a:p>
            <a:pPr marL="0" indent="0">
              <a:buNone/>
            </a:pPr>
            <a:r>
              <a:rPr lang="cs-CZ" dirty="0" smtClean="0"/>
              <a:t>B) </a:t>
            </a:r>
            <a:r>
              <a:rPr lang="cs-CZ" dirty="0" err="1" smtClean="0"/>
              <a:t>Developing</a:t>
            </a:r>
            <a:r>
              <a:rPr lang="cs-CZ" dirty="0" smtClean="0"/>
              <a:t> </a:t>
            </a:r>
            <a:r>
              <a:rPr lang="cs-CZ" dirty="0" err="1" smtClean="0"/>
              <a:t>countries</a:t>
            </a:r>
            <a:r>
              <a:rPr lang="cs-CZ" dirty="0" smtClean="0"/>
              <a:t> </a:t>
            </a:r>
            <a:r>
              <a:rPr lang="cs-CZ" dirty="0" err="1" smtClean="0"/>
              <a:t>feed</a:t>
            </a:r>
            <a:r>
              <a:rPr lang="cs-CZ" dirty="0" smtClean="0"/>
              <a:t> </a:t>
            </a:r>
            <a:r>
              <a:rPr lang="cs-CZ" dirty="0" err="1" smtClean="0"/>
              <a:t>the</a:t>
            </a:r>
            <a:r>
              <a:rPr lang="cs-CZ" dirty="0" smtClean="0"/>
              <a:t> EU27 </a:t>
            </a:r>
            <a:r>
              <a:rPr lang="cs-CZ" dirty="0" err="1" smtClean="0"/>
              <a:t>countries</a:t>
            </a:r>
            <a:endParaRPr lang="cs-CZ" dirty="0" smtClean="0"/>
          </a:p>
          <a:p>
            <a:pPr marL="0" indent="0">
              <a:buNone/>
            </a:pPr>
            <a:endParaRPr lang="cs-CZ" dirty="0" smtClean="0"/>
          </a:p>
          <a:p>
            <a:endParaRPr lang="cs-CZ" dirty="0" smtClean="0"/>
          </a:p>
          <a:p>
            <a:pPr marL="0" indent="0">
              <a:buNone/>
            </a:pPr>
            <a:endParaRPr lang="cs-CZ" dirty="0"/>
          </a:p>
        </p:txBody>
      </p:sp>
    </p:spTree>
    <p:extLst>
      <p:ext uri="{BB962C8B-B14F-4D97-AF65-F5344CB8AC3E}">
        <p14:creationId xmlns:p14="http://schemas.microsoft.com/office/powerpoint/2010/main" val="2679900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3">
                                            <p:txEl>
                                              <p:pRg st="2" end="2"/>
                                            </p:txEl>
                                          </p:spTgt>
                                        </p:tgtEl>
                                      </p:cBhvr>
                                    </p:animEffect>
                                    <p:set>
                                      <p:cBhvr>
                                        <p:cTn id="7"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Shape 30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cs-CZ" b="1" dirty="0" err="1" smtClean="0">
                <a:solidFill>
                  <a:schemeClr val="dk1"/>
                </a:solidFill>
                <a:latin typeface="Calibri"/>
                <a:ea typeface="Calibri"/>
                <a:cs typeface="Calibri"/>
                <a:sym typeface="Calibri"/>
              </a:rPr>
              <a:t>Who</a:t>
            </a:r>
            <a:r>
              <a:rPr lang="cs-CZ" b="1" dirty="0" smtClean="0">
                <a:solidFill>
                  <a:schemeClr val="dk1"/>
                </a:solidFill>
                <a:latin typeface="Calibri"/>
                <a:ea typeface="Calibri"/>
                <a:cs typeface="Calibri"/>
                <a:sym typeface="Calibri"/>
              </a:rPr>
              <a:t> </a:t>
            </a:r>
            <a:r>
              <a:rPr lang="cs-CZ" b="1" dirty="0" err="1" smtClean="0">
                <a:solidFill>
                  <a:schemeClr val="dk1"/>
                </a:solidFill>
                <a:latin typeface="Calibri"/>
                <a:ea typeface="Calibri"/>
                <a:cs typeface="Calibri"/>
                <a:sym typeface="Calibri"/>
              </a:rPr>
              <a:t>is</a:t>
            </a:r>
            <a:r>
              <a:rPr lang="cs-CZ" b="1" dirty="0" smtClean="0">
                <a:solidFill>
                  <a:schemeClr val="dk1"/>
                </a:solidFill>
                <a:latin typeface="Calibri"/>
                <a:ea typeface="Calibri"/>
                <a:cs typeface="Calibri"/>
                <a:sym typeface="Calibri"/>
              </a:rPr>
              <a:t> </a:t>
            </a:r>
            <a:r>
              <a:rPr lang="cs-CZ" b="1" dirty="0" err="1" smtClean="0">
                <a:solidFill>
                  <a:schemeClr val="dk1"/>
                </a:solidFill>
                <a:latin typeface="Calibri"/>
                <a:ea typeface="Calibri"/>
                <a:cs typeface="Calibri"/>
                <a:sym typeface="Calibri"/>
              </a:rPr>
              <a:t>feeding</a:t>
            </a:r>
            <a:r>
              <a:rPr lang="cs-CZ" b="1" dirty="0" smtClean="0">
                <a:solidFill>
                  <a:schemeClr val="dk1"/>
                </a:solidFill>
                <a:latin typeface="Calibri"/>
                <a:ea typeface="Calibri"/>
                <a:cs typeface="Calibri"/>
                <a:sym typeface="Calibri"/>
              </a:rPr>
              <a:t> </a:t>
            </a:r>
            <a:r>
              <a:rPr lang="cs-CZ" b="1" dirty="0" err="1" smtClean="0">
                <a:solidFill>
                  <a:schemeClr val="dk1"/>
                </a:solidFill>
                <a:latin typeface="Calibri"/>
                <a:ea typeface="Calibri"/>
                <a:cs typeface="Calibri"/>
                <a:sym typeface="Calibri"/>
              </a:rPr>
              <a:t>whom</a:t>
            </a:r>
            <a:r>
              <a:rPr lang="cs-CZ" b="1" dirty="0" smtClean="0">
                <a:solidFill>
                  <a:schemeClr val="dk1"/>
                </a:solidFill>
                <a:latin typeface="Calibri"/>
                <a:ea typeface="Calibri"/>
                <a:cs typeface="Calibri"/>
                <a:sym typeface="Calibri"/>
              </a:rPr>
              <a:t>?</a:t>
            </a:r>
            <a:endParaRPr lang="en-US" sz="4400" b="1" dirty="0">
              <a:solidFill>
                <a:schemeClr val="dk1"/>
              </a:solidFill>
              <a:latin typeface="Calibri"/>
              <a:ea typeface="Calibri"/>
              <a:cs typeface="Calibri"/>
              <a:sym typeface="Calibri"/>
            </a:endParaRPr>
          </a:p>
        </p:txBody>
      </p:sp>
      <p:sp>
        <p:nvSpPr>
          <p:cNvPr id="303" name="Shape 303"/>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lang="en-US" sz="3200" b="0" i="0" u="none" strike="noStrike" cap="none" baseline="0" dirty="0">
              <a:solidFill>
                <a:schemeClr val="dk1"/>
              </a:solidFill>
              <a:latin typeface="Calibri"/>
              <a:ea typeface="Calibri"/>
              <a:cs typeface="Calibri"/>
              <a:sym typeface="Calibri"/>
            </a:endParaRPr>
          </a:p>
          <a:p>
            <a:pPr marL="0" marR="0" lvl="0" indent="0" algn="l" rtl="0">
              <a:spcBef>
                <a:spcPts val="640"/>
              </a:spcBef>
              <a:buClr>
                <a:schemeClr val="dk1"/>
              </a:buClr>
              <a:buSzPct val="100000"/>
              <a:buNone/>
            </a:pPr>
            <a:endParaRPr lang="cs-CZ" dirty="0">
              <a:solidFill>
                <a:schemeClr val="dk1"/>
              </a:solidFill>
              <a:latin typeface="Calibri"/>
              <a:ea typeface="Calibri"/>
              <a:cs typeface="Calibri"/>
              <a:sym typeface="Calibri"/>
            </a:endParaRPr>
          </a:p>
          <a:p>
            <a:pPr marL="0" marR="0" lvl="0" indent="0" algn="l" rtl="0">
              <a:spcBef>
                <a:spcPts val="640"/>
              </a:spcBef>
              <a:buClr>
                <a:schemeClr val="dk1"/>
              </a:buClr>
              <a:buSzPct val="100000"/>
              <a:buNone/>
            </a:pPr>
            <a:r>
              <a:rPr lang="cs-CZ" b="1" dirty="0" smtClean="0">
                <a:solidFill>
                  <a:schemeClr val="dk1"/>
                </a:solidFill>
                <a:latin typeface="Calibri"/>
                <a:ea typeface="Calibri"/>
                <a:cs typeface="Calibri"/>
                <a:sym typeface="Calibri"/>
              </a:rPr>
              <a:t>20%</a:t>
            </a:r>
            <a:r>
              <a:rPr lang="en-US" sz="3200" b="1" i="0" u="none" strike="noStrike" cap="none" baseline="0" dirty="0" smtClean="0">
                <a:solidFill>
                  <a:schemeClr val="dk1"/>
                </a:solidFill>
                <a:latin typeface="Calibri"/>
                <a:ea typeface="Calibri"/>
                <a:cs typeface="Calibri"/>
                <a:sym typeface="Calibri"/>
              </a:rPr>
              <a:t> </a:t>
            </a:r>
            <a:r>
              <a:rPr lang="en-US" sz="3200" b="1" i="0" u="none" strike="noStrike" cap="none" baseline="0" dirty="0">
                <a:solidFill>
                  <a:schemeClr val="dk1"/>
                </a:solidFill>
                <a:latin typeface="Calibri"/>
                <a:ea typeface="Calibri"/>
                <a:cs typeface="Calibri"/>
                <a:sym typeface="Calibri"/>
              </a:rPr>
              <a:t>of the world population </a:t>
            </a:r>
            <a:r>
              <a:rPr lang="en-US" sz="3200" b="1" i="0" u="none" strike="noStrike" cap="none" baseline="0" dirty="0" smtClean="0">
                <a:solidFill>
                  <a:schemeClr val="dk1"/>
                </a:solidFill>
                <a:latin typeface="Calibri"/>
                <a:ea typeface="Calibri"/>
                <a:cs typeface="Calibri"/>
                <a:sym typeface="Calibri"/>
              </a:rPr>
              <a:t>u</a:t>
            </a:r>
            <a:r>
              <a:rPr lang="cs-CZ" sz="3200" b="1" i="0" u="none" strike="noStrike" cap="none" baseline="0" dirty="0" smtClean="0">
                <a:solidFill>
                  <a:schemeClr val="dk1"/>
                </a:solidFill>
                <a:latin typeface="Calibri"/>
                <a:ea typeface="Calibri"/>
                <a:cs typeface="Calibri"/>
                <a:sym typeface="Calibri"/>
              </a:rPr>
              <a:t>se</a:t>
            </a:r>
            <a:r>
              <a:rPr lang="en-US" sz="3200" b="1" i="0" u="none" strike="noStrike" cap="none" baseline="0" dirty="0" smtClean="0">
                <a:solidFill>
                  <a:schemeClr val="dk1"/>
                </a:solidFill>
                <a:latin typeface="Calibri"/>
                <a:ea typeface="Calibri"/>
                <a:cs typeface="Calibri"/>
                <a:sym typeface="Calibri"/>
              </a:rPr>
              <a:t>s</a:t>
            </a:r>
            <a:r>
              <a:rPr lang="en-US" sz="3200" b="0" i="0" u="none" strike="noStrike" cap="none" baseline="0" dirty="0" smtClean="0">
                <a:solidFill>
                  <a:schemeClr val="dk1"/>
                </a:solidFill>
                <a:latin typeface="Calibri"/>
                <a:ea typeface="Calibri"/>
                <a:cs typeface="Calibri"/>
                <a:sym typeface="Calibri"/>
              </a:rPr>
              <a:t> </a:t>
            </a:r>
            <a:r>
              <a:rPr lang="cs-CZ" b="1" dirty="0" smtClean="0">
                <a:solidFill>
                  <a:schemeClr val="dk1"/>
                </a:solidFill>
                <a:latin typeface="Calibri"/>
                <a:ea typeface="Calibri"/>
                <a:cs typeface="Calibri"/>
                <a:sym typeface="Calibri"/>
              </a:rPr>
              <a:t>40</a:t>
            </a:r>
            <a:r>
              <a:rPr lang="en-US" sz="3200" b="1" i="0" u="none" strike="noStrike" cap="none" baseline="0" dirty="0" smtClean="0">
                <a:solidFill>
                  <a:schemeClr val="dk1"/>
                </a:solidFill>
                <a:latin typeface="Calibri"/>
                <a:ea typeface="Calibri"/>
                <a:cs typeface="Calibri"/>
                <a:sym typeface="Calibri"/>
              </a:rPr>
              <a:t> </a:t>
            </a:r>
            <a:r>
              <a:rPr lang="en-US" sz="3200" b="1" i="0" u="none" strike="noStrike" cap="none" baseline="0" dirty="0">
                <a:solidFill>
                  <a:schemeClr val="dk1"/>
                </a:solidFill>
                <a:latin typeface="Calibri"/>
                <a:ea typeface="Calibri"/>
                <a:cs typeface="Calibri"/>
                <a:sym typeface="Calibri"/>
              </a:rPr>
              <a:t>% </a:t>
            </a:r>
            <a:r>
              <a:rPr lang="en-US" sz="3200" b="1" dirty="0">
                <a:solidFill>
                  <a:schemeClr val="dk1"/>
                </a:solidFill>
                <a:latin typeface="Calibri"/>
                <a:ea typeface="Calibri"/>
                <a:cs typeface="Calibri"/>
                <a:sym typeface="Calibri"/>
              </a:rPr>
              <a:t>grain</a:t>
            </a:r>
            <a:r>
              <a:rPr lang="en-US" sz="3200" b="1" i="0" u="none" strike="noStrike" cap="none" baseline="0" dirty="0">
                <a:solidFill>
                  <a:schemeClr val="dk1"/>
                </a:solidFill>
                <a:latin typeface="Calibri"/>
                <a:ea typeface="Calibri"/>
                <a:cs typeface="Calibri"/>
                <a:sym typeface="Calibri"/>
              </a:rPr>
              <a:t> </a:t>
            </a:r>
            <a:r>
              <a:rPr lang="en-US" sz="3200" dirty="0">
                <a:solidFill>
                  <a:schemeClr val="dk1"/>
                </a:solidFill>
                <a:latin typeface="Calibri"/>
                <a:ea typeface="Calibri"/>
                <a:cs typeface="Calibri"/>
                <a:sym typeface="Calibri"/>
              </a:rPr>
              <a:t>&amp;</a:t>
            </a:r>
            <a:r>
              <a:rPr lang="en-US" sz="3200" b="0" i="0" u="none" strike="noStrike" cap="none" baseline="0" dirty="0">
                <a:solidFill>
                  <a:schemeClr val="dk1"/>
                </a:solidFill>
                <a:latin typeface="Calibri"/>
                <a:ea typeface="Calibri"/>
                <a:cs typeface="Calibri"/>
                <a:sym typeface="Calibri"/>
              </a:rPr>
              <a:t> </a:t>
            </a:r>
            <a:r>
              <a:rPr lang="en-US" sz="3200" b="1" i="0" u="none" strike="noStrike" cap="none" baseline="0" dirty="0" smtClean="0">
                <a:solidFill>
                  <a:schemeClr val="dk1"/>
                </a:solidFill>
                <a:latin typeface="Calibri"/>
                <a:ea typeface="Calibri"/>
                <a:cs typeface="Calibri"/>
                <a:sym typeface="Calibri"/>
              </a:rPr>
              <a:t>4</a:t>
            </a:r>
            <a:r>
              <a:rPr lang="cs-CZ" sz="3200" b="1" i="0" u="none" strike="noStrike" cap="none" baseline="0" dirty="0" smtClean="0">
                <a:solidFill>
                  <a:schemeClr val="dk1"/>
                </a:solidFill>
                <a:latin typeface="Calibri"/>
                <a:ea typeface="Calibri"/>
                <a:cs typeface="Calibri"/>
                <a:sym typeface="Calibri"/>
              </a:rPr>
              <a:t>0</a:t>
            </a:r>
            <a:r>
              <a:rPr lang="en-US" sz="3200" b="1" i="0" u="none" strike="noStrike" cap="none" baseline="0" dirty="0" smtClean="0">
                <a:solidFill>
                  <a:schemeClr val="dk1"/>
                </a:solidFill>
                <a:latin typeface="Calibri"/>
                <a:ea typeface="Calibri"/>
                <a:cs typeface="Calibri"/>
                <a:sym typeface="Calibri"/>
              </a:rPr>
              <a:t> </a:t>
            </a:r>
            <a:r>
              <a:rPr lang="en-US" sz="3200" b="1" i="0" u="none" strike="noStrike" cap="none" baseline="0" dirty="0">
                <a:solidFill>
                  <a:schemeClr val="dk1"/>
                </a:solidFill>
                <a:latin typeface="Calibri"/>
                <a:ea typeface="Calibri"/>
                <a:cs typeface="Calibri"/>
                <a:sym typeface="Calibri"/>
              </a:rPr>
              <a:t>% </a:t>
            </a:r>
            <a:r>
              <a:rPr lang="en-US" sz="3200" b="1" dirty="0">
                <a:solidFill>
                  <a:schemeClr val="dk1"/>
                </a:solidFill>
                <a:latin typeface="Calibri"/>
                <a:ea typeface="Calibri"/>
                <a:cs typeface="Calibri"/>
                <a:sym typeface="Calibri"/>
              </a:rPr>
              <a:t>animal protein</a:t>
            </a:r>
            <a:r>
              <a:rPr lang="en-US" sz="3200" b="1" i="0" u="none" strike="noStrike" cap="none" baseline="0" dirty="0">
                <a:solidFill>
                  <a:schemeClr val="dk1"/>
                </a:solidFill>
                <a:latin typeface="Calibri"/>
                <a:ea typeface="Calibri"/>
                <a:cs typeface="Calibri"/>
                <a:sym typeface="Calibri"/>
              </a:rPr>
              <a:t> </a:t>
            </a:r>
            <a:r>
              <a:rPr lang="en-US" sz="3200" b="0" i="0" u="none" strike="noStrike" cap="none" baseline="0" dirty="0">
                <a:solidFill>
                  <a:schemeClr val="dk1"/>
                </a:solidFill>
                <a:latin typeface="Calibri"/>
                <a:ea typeface="Calibri"/>
                <a:cs typeface="Calibri"/>
                <a:sym typeface="Calibri"/>
              </a:rPr>
              <a:t>(</a:t>
            </a:r>
            <a:r>
              <a:rPr lang="en-US" sz="3200" dirty="0">
                <a:solidFill>
                  <a:schemeClr val="dk1"/>
                </a:solidFill>
                <a:latin typeface="Calibri"/>
                <a:ea typeface="Calibri"/>
                <a:cs typeface="Calibri"/>
                <a:sym typeface="Calibri"/>
              </a:rPr>
              <a:t>meat, fish, </a:t>
            </a:r>
            <a:r>
              <a:rPr lang="en-US" sz="3200" dirty="0" smtClean="0">
                <a:solidFill>
                  <a:schemeClr val="dk1"/>
                </a:solidFill>
                <a:latin typeface="Calibri"/>
                <a:ea typeface="Calibri"/>
                <a:cs typeface="Calibri"/>
                <a:sym typeface="Calibri"/>
              </a:rPr>
              <a:t>d</a:t>
            </a:r>
            <a:r>
              <a:rPr lang="cs-CZ" sz="3200" dirty="0" err="1" smtClean="0">
                <a:solidFill>
                  <a:schemeClr val="dk1"/>
                </a:solidFill>
                <a:latin typeface="Calibri"/>
                <a:ea typeface="Calibri"/>
                <a:cs typeface="Calibri"/>
                <a:sym typeface="Calibri"/>
              </a:rPr>
              <a:t>ai</a:t>
            </a:r>
            <a:r>
              <a:rPr lang="en-US" sz="3200" dirty="0" err="1" smtClean="0">
                <a:solidFill>
                  <a:schemeClr val="dk1"/>
                </a:solidFill>
                <a:latin typeface="Calibri"/>
                <a:ea typeface="Calibri"/>
                <a:cs typeface="Calibri"/>
                <a:sym typeface="Calibri"/>
              </a:rPr>
              <a:t>ry</a:t>
            </a:r>
            <a:r>
              <a:rPr lang="en-US" sz="3200" dirty="0" smtClean="0">
                <a:solidFill>
                  <a:schemeClr val="dk1"/>
                </a:solidFill>
                <a:latin typeface="Calibri"/>
                <a:ea typeface="Calibri"/>
                <a:cs typeface="Calibri"/>
                <a:sym typeface="Calibri"/>
              </a:rPr>
              <a:t> </a:t>
            </a:r>
            <a:r>
              <a:rPr lang="en-US" sz="3200" dirty="0">
                <a:solidFill>
                  <a:schemeClr val="dk1"/>
                </a:solidFill>
                <a:latin typeface="Calibri"/>
                <a:ea typeface="Calibri"/>
                <a:cs typeface="Calibri"/>
                <a:sym typeface="Calibri"/>
              </a:rPr>
              <a:t>products</a:t>
            </a:r>
            <a:r>
              <a:rPr lang="en-US" sz="3200" b="0" i="0" u="none" strike="noStrike" cap="none" baseline="0" dirty="0">
                <a:solidFill>
                  <a:schemeClr val="dk1"/>
                </a:solidFill>
                <a:latin typeface="Calibri"/>
                <a:ea typeface="Calibri"/>
                <a:cs typeface="Calibri"/>
                <a:sym typeface="Calibri"/>
              </a:rPr>
              <a:t>) </a:t>
            </a:r>
            <a:r>
              <a:rPr lang="en-US" sz="3200" dirty="0">
                <a:solidFill>
                  <a:schemeClr val="dk1"/>
                </a:solidFill>
                <a:latin typeface="Calibri"/>
                <a:ea typeface="Calibri"/>
                <a:cs typeface="Calibri"/>
                <a:sym typeface="Calibri"/>
              </a:rPr>
              <a:t>of the world’s production</a:t>
            </a:r>
          </a:p>
          <a:p>
            <a:pPr marL="342900" marR="0" lvl="0" indent="-139700" algn="l" rtl="0">
              <a:spcBef>
                <a:spcPts val="64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a:p>
            <a:pPr marL="342900" marR="0" lvl="0" indent="-139700" algn="l" rtl="0">
              <a:spcBef>
                <a:spcPts val="640"/>
              </a:spcBef>
              <a:buClr>
                <a:schemeClr val="dk1"/>
              </a:buClr>
              <a:buFont typeface="Calibri"/>
              <a:buNone/>
            </a:pPr>
            <a:endParaRPr sz="3200" b="1" i="0" u="none" strike="noStrike" cap="none" baseline="0" dirty="0">
              <a:solidFill>
                <a:schemeClr val="dk1"/>
              </a:solidFill>
              <a:latin typeface="Calibri"/>
              <a:ea typeface="Calibri"/>
              <a:cs typeface="Calibri"/>
              <a:sym typeface="Calibri"/>
            </a:endParaRPr>
          </a:p>
          <a:p>
            <a:pPr marL="342900" marR="0" lvl="0" indent="-139700" algn="l" rtl="0">
              <a:spcBef>
                <a:spcPts val="64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a:p>
            <a:pPr marL="0" marR="0" lvl="0" indent="0" algn="l" rtl="0">
              <a:spcBef>
                <a:spcPts val="64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p:txBody>
      </p:sp>
      <p:pic>
        <p:nvPicPr>
          <p:cNvPr id="304" name="Shape 304"/>
          <p:cNvPicPr preferRelativeResize="0"/>
          <p:nvPr/>
        </p:nvPicPr>
        <p:blipFill rotWithShape="1">
          <a:blip r:embed="rId3"/>
          <a:srcRect/>
          <a:stretch/>
        </p:blipFill>
        <p:spPr>
          <a:xfrm>
            <a:off x="5868144" y="4941167"/>
            <a:ext cx="2821817" cy="1728191"/>
          </a:xfrm>
          <a:prstGeom prst="rect">
            <a:avLst/>
          </a:prstGeom>
          <a:noFill/>
          <a:ln>
            <a:noFill/>
          </a:ln>
        </p:spPr>
      </p:pic>
    </p:spTree>
    <p:extLst>
      <p:ext uri="{BB962C8B-B14F-4D97-AF65-F5344CB8AC3E}">
        <p14:creationId xmlns:p14="http://schemas.microsoft.com/office/powerpoint/2010/main" val="2427750314"/>
      </p:ext>
    </p:extLst>
  </p:cSld>
  <p:clrMapOvr>
    <a:masterClrMapping/>
  </p:clrMapOvr>
  <p:transition spd="slow">
    <p:cu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US" dirty="0" smtClean="0"/>
              <a:t>How our </a:t>
            </a:r>
            <a:r>
              <a:rPr lang="cs-CZ" dirty="0" smtClean="0"/>
              <a:t>food </a:t>
            </a:r>
            <a:r>
              <a:rPr lang="cs-CZ" dirty="0" err="1" smtClean="0"/>
              <a:t>changes</a:t>
            </a:r>
            <a:r>
              <a:rPr lang="cs-CZ" dirty="0" smtClean="0"/>
              <a:t> </a:t>
            </a:r>
            <a:r>
              <a:rPr lang="cs-CZ" dirty="0" err="1" smtClean="0"/>
              <a:t>the</a:t>
            </a:r>
            <a:r>
              <a:rPr lang="cs-CZ" dirty="0" smtClean="0"/>
              <a:t> </a:t>
            </a:r>
            <a:r>
              <a:rPr lang="cs-CZ" dirty="0" err="1" smtClean="0"/>
              <a:t>world</a:t>
            </a:r>
            <a:r>
              <a:rPr lang="en-US" dirty="0" smtClean="0"/>
              <a:t>?</a:t>
            </a:r>
            <a:endParaRPr lang="cs-CZ" dirty="0"/>
          </a:p>
        </p:txBody>
      </p:sp>
      <p:pic>
        <p:nvPicPr>
          <p:cNvPr id="4"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3419872" y="2273027"/>
            <a:ext cx="3019291" cy="2762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Obrázek 4" descr="ikonky7"/>
          <p:cNvPicPr/>
          <p:nvPr/>
        </p:nvPicPr>
        <p:blipFill>
          <a:blip r:embed="rId3" cstate="email">
            <a:extLst>
              <a:ext uri="{28A0092B-C50C-407E-A947-70E740481C1C}">
                <a14:useLocalDpi xmlns:a14="http://schemas.microsoft.com/office/drawing/2010/main"/>
              </a:ext>
            </a:extLst>
          </a:blip>
          <a:srcRect/>
          <a:stretch>
            <a:fillRect/>
          </a:stretch>
        </p:blipFill>
        <p:spPr bwMode="auto">
          <a:xfrm>
            <a:off x="5728207" y="1447800"/>
            <a:ext cx="1938010" cy="1944216"/>
          </a:xfrm>
          <a:prstGeom prst="rect">
            <a:avLst/>
          </a:prstGeom>
          <a:noFill/>
          <a:ln>
            <a:noFill/>
          </a:ln>
        </p:spPr>
      </p:pic>
      <p:pic>
        <p:nvPicPr>
          <p:cNvPr id="6" name="Obrázek 5" descr="ikonky8"/>
          <p:cNvPicPr/>
          <p:nvPr/>
        </p:nvPicPr>
        <p:blipFill>
          <a:blip r:embed="rId4" cstate="email">
            <a:extLst>
              <a:ext uri="{28A0092B-C50C-407E-A947-70E740481C1C}">
                <a14:useLocalDpi xmlns:a14="http://schemas.microsoft.com/office/drawing/2010/main"/>
              </a:ext>
            </a:extLst>
          </a:blip>
          <a:srcRect/>
          <a:stretch>
            <a:fillRect/>
          </a:stretch>
        </p:blipFill>
        <p:spPr bwMode="auto">
          <a:xfrm>
            <a:off x="6712452" y="3023493"/>
            <a:ext cx="1977888" cy="1824541"/>
          </a:xfrm>
          <a:prstGeom prst="rect">
            <a:avLst/>
          </a:prstGeom>
          <a:noFill/>
          <a:ln>
            <a:noFill/>
          </a:ln>
        </p:spPr>
      </p:pic>
      <p:pic>
        <p:nvPicPr>
          <p:cNvPr id="7" name="Obrázek 6" descr="ikonky9"/>
          <p:cNvPicPr/>
          <p:nvPr/>
        </p:nvPicPr>
        <p:blipFill>
          <a:blip r:embed="rId5" cstate="email">
            <a:extLst>
              <a:ext uri="{28A0092B-C50C-407E-A947-70E740481C1C}">
                <a14:useLocalDpi xmlns:a14="http://schemas.microsoft.com/office/drawing/2010/main"/>
              </a:ext>
            </a:extLst>
          </a:blip>
          <a:srcRect/>
          <a:stretch>
            <a:fillRect/>
          </a:stretch>
        </p:blipFill>
        <p:spPr bwMode="auto">
          <a:xfrm>
            <a:off x="5498834" y="4543395"/>
            <a:ext cx="1728192" cy="1909941"/>
          </a:xfrm>
          <a:prstGeom prst="rect">
            <a:avLst/>
          </a:prstGeom>
          <a:noFill/>
          <a:ln>
            <a:noFill/>
          </a:ln>
        </p:spPr>
      </p:pic>
      <p:pic>
        <p:nvPicPr>
          <p:cNvPr id="8" name="Obrázek 7" descr="ikonky10"/>
          <p:cNvPicPr/>
          <p:nvPr/>
        </p:nvPicPr>
        <p:blipFill>
          <a:blip r:embed="rId6" cstate="email">
            <a:extLst>
              <a:ext uri="{28A0092B-C50C-407E-A947-70E740481C1C}">
                <a14:useLocalDpi xmlns:a14="http://schemas.microsoft.com/office/drawing/2010/main"/>
              </a:ext>
            </a:extLst>
          </a:blip>
          <a:srcRect/>
          <a:stretch>
            <a:fillRect/>
          </a:stretch>
        </p:blipFill>
        <p:spPr bwMode="auto">
          <a:xfrm>
            <a:off x="2123728" y="4509120"/>
            <a:ext cx="1904461" cy="1944216"/>
          </a:xfrm>
          <a:prstGeom prst="rect">
            <a:avLst/>
          </a:prstGeom>
          <a:noFill/>
          <a:ln>
            <a:noFill/>
          </a:ln>
        </p:spPr>
      </p:pic>
      <p:pic>
        <p:nvPicPr>
          <p:cNvPr id="9" name="Obrázek 8" descr="ikonky11"/>
          <p:cNvPicPr/>
          <p:nvPr/>
        </p:nvPicPr>
        <p:blipFill>
          <a:blip r:embed="rId7" cstate="email">
            <a:extLst>
              <a:ext uri="{28A0092B-C50C-407E-A947-70E740481C1C}">
                <a14:useLocalDpi xmlns:a14="http://schemas.microsoft.com/office/drawing/2010/main"/>
              </a:ext>
            </a:extLst>
          </a:blip>
          <a:srcRect/>
          <a:stretch>
            <a:fillRect/>
          </a:stretch>
        </p:blipFill>
        <p:spPr bwMode="auto">
          <a:xfrm>
            <a:off x="2005781" y="1447800"/>
            <a:ext cx="1931433" cy="1808540"/>
          </a:xfrm>
          <a:prstGeom prst="rect">
            <a:avLst/>
          </a:prstGeom>
          <a:noFill/>
          <a:ln>
            <a:noFill/>
          </a:ln>
        </p:spPr>
      </p:pic>
      <p:pic>
        <p:nvPicPr>
          <p:cNvPr id="10" name="Obrázek 9" descr="ikonky12"/>
          <p:cNvPicPr/>
          <p:nvPr/>
        </p:nvPicPr>
        <p:blipFill>
          <a:blip r:embed="rId8" cstate="email">
            <a:extLst>
              <a:ext uri="{28A0092B-C50C-407E-A947-70E740481C1C}">
                <a14:useLocalDpi xmlns:a14="http://schemas.microsoft.com/office/drawing/2010/main"/>
              </a:ext>
            </a:extLst>
          </a:blip>
          <a:srcRect/>
          <a:stretch>
            <a:fillRect/>
          </a:stretch>
        </p:blipFill>
        <p:spPr bwMode="auto">
          <a:xfrm>
            <a:off x="1176363" y="2869772"/>
            <a:ext cx="1795135" cy="1891074"/>
          </a:xfrm>
          <a:prstGeom prst="rect">
            <a:avLst/>
          </a:prstGeom>
          <a:noFill/>
          <a:ln>
            <a:noFill/>
          </a:ln>
        </p:spPr>
      </p:pic>
    </p:spTree>
    <p:extLst>
      <p:ext uri="{BB962C8B-B14F-4D97-AF65-F5344CB8AC3E}">
        <p14:creationId xmlns:p14="http://schemas.microsoft.com/office/powerpoint/2010/main" val="30771710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cs-CZ"/>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 y="304799"/>
            <a:ext cx="9136006" cy="5037023"/>
          </a:xfrm>
        </p:spPr>
      </p:pic>
      <p:sp>
        <p:nvSpPr>
          <p:cNvPr id="5" name="Rectangle 4"/>
          <p:cNvSpPr/>
          <p:nvPr/>
        </p:nvSpPr>
        <p:spPr>
          <a:xfrm>
            <a:off x="304800" y="6034009"/>
            <a:ext cx="5257800" cy="646331"/>
          </a:xfrm>
          <a:prstGeom prst="rect">
            <a:avLst/>
          </a:prstGeom>
        </p:spPr>
        <p:txBody>
          <a:bodyPr wrap="square">
            <a:spAutoFit/>
          </a:bodyPr>
          <a:lstStyle/>
          <a:p>
            <a:r>
              <a:rPr lang="en-US" dirty="0"/>
              <a:t>"World map of Energy consumption 2001-2003" by </a:t>
            </a:r>
            <a:r>
              <a:rPr lang="en-US" dirty="0" err="1"/>
              <a:t>Lokal_Profil</a:t>
            </a:r>
            <a:r>
              <a:rPr lang="en-US" dirty="0"/>
              <a:t>. </a:t>
            </a:r>
            <a:endParaRPr lang="cs-CZ" dirty="0"/>
          </a:p>
        </p:txBody>
      </p:sp>
    </p:spTree>
    <p:extLst>
      <p:ext uri="{BB962C8B-B14F-4D97-AF65-F5344CB8AC3E}">
        <p14:creationId xmlns:p14="http://schemas.microsoft.com/office/powerpoint/2010/main" val="229689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Shape 28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cs-CZ" sz="4400" b="1" dirty="0" smtClean="0">
                <a:solidFill>
                  <a:schemeClr val="dk1"/>
                </a:solidFill>
                <a:latin typeface="Calibri"/>
                <a:ea typeface="Calibri"/>
                <a:cs typeface="Calibri"/>
                <a:sym typeface="Calibri"/>
              </a:rPr>
              <a:t>Big </a:t>
            </a:r>
            <a:r>
              <a:rPr lang="cs-CZ" sz="4400" b="1" dirty="0" err="1" smtClean="0">
                <a:solidFill>
                  <a:schemeClr val="dk1"/>
                </a:solidFill>
                <a:latin typeface="Calibri"/>
                <a:ea typeface="Calibri"/>
                <a:cs typeface="Calibri"/>
                <a:sym typeface="Calibri"/>
              </a:rPr>
              <a:t>portions</a:t>
            </a:r>
            <a:endParaRPr lang="en-US" sz="4400" b="1" dirty="0">
              <a:solidFill>
                <a:schemeClr val="dk1"/>
              </a:solidFill>
              <a:latin typeface="Calibri"/>
              <a:ea typeface="Calibri"/>
              <a:cs typeface="Calibri"/>
              <a:sym typeface="Calibri"/>
            </a:endParaRPr>
          </a:p>
        </p:txBody>
      </p:sp>
      <p:pic>
        <p:nvPicPr>
          <p:cNvPr id="281" name="Shape 281"/>
          <p:cNvPicPr preferRelativeResize="0">
            <a:picLocks noGrp="1"/>
          </p:cNvPicPr>
          <p:nvPr>
            <p:ph type="body" idx="1"/>
          </p:nvPr>
        </p:nvPicPr>
        <p:blipFill rotWithShape="1">
          <a:blip r:embed="rId3" cstate="email">
            <a:extLst>
              <a:ext uri="{28A0092B-C50C-407E-A947-70E740481C1C}">
                <a14:useLocalDpi xmlns:a14="http://schemas.microsoft.com/office/drawing/2010/main"/>
              </a:ext>
            </a:extLst>
          </a:blip>
          <a:srcRect/>
          <a:stretch/>
        </p:blipFill>
        <p:spPr>
          <a:xfrm>
            <a:off x="2699791" y="2060848"/>
            <a:ext cx="3752935" cy="3620682"/>
          </a:xfrm>
          <a:prstGeom prst="rect">
            <a:avLst/>
          </a:prstGeom>
          <a:noFill/>
          <a:ln>
            <a:noFill/>
          </a:ln>
        </p:spPr>
      </p:pic>
    </p:spTree>
    <p:extLst>
      <p:ext uri="{BB962C8B-B14F-4D97-AF65-F5344CB8AC3E}">
        <p14:creationId xmlns:p14="http://schemas.microsoft.com/office/powerpoint/2010/main" val="1919853645"/>
      </p:ext>
    </p:extLst>
  </p:cSld>
  <p:clrMapOvr>
    <a:masterClrMapping/>
  </p:clrMapOvr>
  <p:transition spd="slow">
    <p:cu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b="1" dirty="0" smtClean="0"/>
              <a:t>Big </a:t>
            </a:r>
            <a:r>
              <a:rPr lang="cs-CZ" b="1" dirty="0" err="1" smtClean="0"/>
              <a:t>portions</a:t>
            </a:r>
            <a:endParaRPr lang="cs-CZ" b="1" dirty="0"/>
          </a:p>
        </p:txBody>
      </p:sp>
      <p:sp>
        <p:nvSpPr>
          <p:cNvPr id="3" name="Content Placeholder 2"/>
          <p:cNvSpPr>
            <a:spLocks noGrp="1"/>
          </p:cNvSpPr>
          <p:nvPr>
            <p:ph idx="1"/>
          </p:nvPr>
        </p:nvSpPr>
        <p:spPr>
          <a:xfrm>
            <a:off x="304800" y="1600200"/>
            <a:ext cx="8534400" cy="4525963"/>
          </a:xfrm>
        </p:spPr>
        <p:txBody>
          <a:bodyPr>
            <a:normAutofit/>
          </a:bodyPr>
          <a:lstStyle/>
          <a:p>
            <a:pPr marL="0" indent="0">
              <a:buNone/>
            </a:pPr>
            <a:r>
              <a:rPr lang="en-US" sz="2800" i="1" dirty="0"/>
              <a:t>Across the world, the average caloric intake </a:t>
            </a:r>
            <a:r>
              <a:rPr lang="en-US" sz="2800" i="1" dirty="0" smtClean="0"/>
              <a:t>varies</a:t>
            </a:r>
            <a:r>
              <a:rPr lang="cs-CZ" sz="2800" i="1" dirty="0" smtClean="0"/>
              <a:t> </a:t>
            </a:r>
            <a:r>
              <a:rPr lang="en-US" sz="2800" i="1" dirty="0" smtClean="0"/>
              <a:t>widely.</a:t>
            </a:r>
            <a:endParaRPr lang="cs-CZ" sz="2800" i="1" dirty="0" smtClean="0"/>
          </a:p>
          <a:p>
            <a:pPr>
              <a:buFont typeface="Wingdings" panose="05000000000000000000" pitchFamily="2" charset="2"/>
              <a:buChar char="Ø"/>
            </a:pPr>
            <a:r>
              <a:rPr lang="en-US" sz="2800" i="1" dirty="0" smtClean="0"/>
              <a:t>2,120 </a:t>
            </a:r>
            <a:r>
              <a:rPr lang="en-US" sz="2800" i="1" dirty="0"/>
              <a:t>kcal </a:t>
            </a:r>
            <a:r>
              <a:rPr lang="cs-CZ" sz="2800" i="1" dirty="0" smtClean="0"/>
              <a:t> </a:t>
            </a:r>
            <a:r>
              <a:rPr lang="en-US" sz="2800" i="1" dirty="0" smtClean="0"/>
              <a:t>in </a:t>
            </a:r>
            <a:r>
              <a:rPr lang="en-US" sz="2800" i="1" dirty="0"/>
              <a:t>least developed countries, </a:t>
            </a:r>
            <a:endParaRPr lang="cs-CZ" sz="2800" i="1" dirty="0" smtClean="0"/>
          </a:p>
          <a:p>
            <a:pPr>
              <a:buFont typeface="Wingdings" panose="05000000000000000000" pitchFamily="2" charset="2"/>
              <a:buChar char="Ø"/>
            </a:pPr>
            <a:r>
              <a:rPr lang="en-US" sz="2800" i="1" dirty="0" smtClean="0"/>
              <a:t>2,640 </a:t>
            </a:r>
            <a:r>
              <a:rPr lang="en-US" sz="2800" i="1" dirty="0"/>
              <a:t>kcal in </a:t>
            </a:r>
            <a:r>
              <a:rPr lang="en-US" sz="2800" i="1" dirty="0" smtClean="0"/>
              <a:t>developing</a:t>
            </a:r>
            <a:r>
              <a:rPr lang="cs-CZ" sz="2800" i="1" dirty="0" smtClean="0"/>
              <a:t> </a:t>
            </a:r>
            <a:r>
              <a:rPr lang="en-US" sz="2800" i="1" dirty="0" smtClean="0"/>
              <a:t>countries </a:t>
            </a:r>
            <a:endParaRPr lang="cs-CZ" sz="2800" i="1" dirty="0" smtClean="0"/>
          </a:p>
          <a:p>
            <a:pPr>
              <a:buFont typeface="Wingdings" panose="05000000000000000000" pitchFamily="2" charset="2"/>
              <a:buChar char="Ø"/>
            </a:pPr>
            <a:r>
              <a:rPr lang="en-US" sz="2800" i="1" dirty="0" smtClean="0"/>
              <a:t>3,430kcal </a:t>
            </a:r>
            <a:r>
              <a:rPr lang="en-US" sz="2800" i="1" dirty="0"/>
              <a:t>per person </a:t>
            </a:r>
            <a:r>
              <a:rPr lang="en-US" sz="2800" i="1" dirty="0" smtClean="0"/>
              <a:t>in</a:t>
            </a:r>
            <a:r>
              <a:rPr lang="cs-CZ" sz="2800" i="1" dirty="0" smtClean="0"/>
              <a:t> </a:t>
            </a:r>
            <a:r>
              <a:rPr lang="en-US" sz="2800" i="1" dirty="0" smtClean="0"/>
              <a:t>developed </a:t>
            </a:r>
            <a:r>
              <a:rPr lang="en-US" sz="2800" i="1" dirty="0"/>
              <a:t>countries. </a:t>
            </a:r>
            <a:endParaRPr lang="cs-CZ" sz="2800" i="1" dirty="0" smtClean="0"/>
          </a:p>
          <a:p>
            <a:pPr marL="0" indent="0">
              <a:buNone/>
            </a:pPr>
            <a:endParaRPr lang="cs-CZ" sz="2800" i="1" dirty="0" smtClean="0"/>
          </a:p>
          <a:p>
            <a:pPr marL="0" indent="0" algn="ctr">
              <a:buNone/>
            </a:pPr>
            <a:r>
              <a:rPr lang="en-US" sz="2800" i="1" dirty="0" smtClean="0"/>
              <a:t>Do </a:t>
            </a:r>
            <a:r>
              <a:rPr lang="en-US" sz="2800" i="1" dirty="0"/>
              <a:t>you know that Czech </a:t>
            </a:r>
            <a:r>
              <a:rPr lang="en-US" sz="2800" i="1" dirty="0" smtClean="0"/>
              <a:t>Republic</a:t>
            </a:r>
            <a:r>
              <a:rPr lang="cs-CZ" sz="2800" i="1" dirty="0" smtClean="0"/>
              <a:t> </a:t>
            </a:r>
            <a:r>
              <a:rPr lang="en-US" sz="2800" i="1" dirty="0" smtClean="0"/>
              <a:t>is </a:t>
            </a:r>
            <a:r>
              <a:rPr lang="en-US" sz="2800" i="1" dirty="0"/>
              <a:t>rated among the highest food </a:t>
            </a:r>
            <a:r>
              <a:rPr lang="en-US" sz="2800" i="1" dirty="0" smtClean="0"/>
              <a:t>consumption</a:t>
            </a:r>
            <a:r>
              <a:rPr lang="cs-CZ" sz="2800" i="1" dirty="0" smtClean="0"/>
              <a:t> </a:t>
            </a:r>
            <a:r>
              <a:rPr lang="en-US" sz="2800" i="1" dirty="0" smtClean="0"/>
              <a:t>level </a:t>
            </a:r>
            <a:r>
              <a:rPr lang="en-US" sz="2800" i="1" dirty="0"/>
              <a:t>in the world and that a Czech person </a:t>
            </a:r>
            <a:r>
              <a:rPr lang="en-US" sz="2800" i="1" dirty="0" smtClean="0"/>
              <a:t>eats</a:t>
            </a:r>
            <a:r>
              <a:rPr lang="cs-CZ" sz="2800" i="1" dirty="0" smtClean="0"/>
              <a:t> </a:t>
            </a:r>
            <a:r>
              <a:rPr lang="en-US" sz="2800" i="1" dirty="0" smtClean="0"/>
              <a:t>3320 </a:t>
            </a:r>
            <a:r>
              <a:rPr lang="en-US" sz="2800" i="1" dirty="0"/>
              <a:t>kcal per day in </a:t>
            </a:r>
            <a:r>
              <a:rPr lang="en-US" sz="2800" i="1" dirty="0" smtClean="0"/>
              <a:t>average?</a:t>
            </a:r>
            <a:endParaRPr lang="cs-CZ" sz="2800" dirty="0"/>
          </a:p>
        </p:txBody>
      </p:sp>
      <p:pic>
        <p:nvPicPr>
          <p:cNvPr id="4" name="Shape 305"/>
          <p:cNvPicPr preferRelativeResize="0"/>
          <p:nvPr/>
        </p:nvPicPr>
        <p:blipFill rotWithShape="1">
          <a:blip r:embed="rId2" cstate="email">
            <a:extLst>
              <a:ext uri="{28A0092B-C50C-407E-A947-70E740481C1C}">
                <a14:useLocalDpi xmlns:a14="http://schemas.microsoft.com/office/drawing/2010/main"/>
              </a:ext>
            </a:extLst>
          </a:blip>
          <a:srcRect/>
          <a:stretch/>
        </p:blipFill>
        <p:spPr>
          <a:xfrm>
            <a:off x="7391400" y="45721"/>
            <a:ext cx="1572767" cy="1493520"/>
          </a:xfrm>
          <a:prstGeom prst="rect">
            <a:avLst/>
          </a:prstGeom>
          <a:noFill/>
          <a:ln>
            <a:noFill/>
          </a:ln>
        </p:spPr>
      </p:pic>
    </p:spTree>
    <p:extLst>
      <p:ext uri="{BB962C8B-B14F-4D97-AF65-F5344CB8AC3E}">
        <p14:creationId xmlns:p14="http://schemas.microsoft.com/office/powerpoint/2010/main" val="256515240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cs-CZ" dirty="0"/>
          </a:p>
        </p:txBody>
      </p:sp>
      <p:sp>
        <p:nvSpPr>
          <p:cNvPr id="3" name="Content Placeholder 2"/>
          <p:cNvSpPr>
            <a:spLocks noGrp="1"/>
          </p:cNvSpPr>
          <p:nvPr>
            <p:ph idx="1"/>
          </p:nvPr>
        </p:nvSpPr>
        <p:spPr/>
        <p:txBody>
          <a:bodyPr>
            <a:normAutofit lnSpcReduction="10000"/>
          </a:bodyPr>
          <a:lstStyle/>
          <a:p>
            <a:pPr marL="0" indent="0">
              <a:buNone/>
            </a:pPr>
            <a:r>
              <a:rPr lang="cs-CZ" sz="6600" dirty="0" smtClean="0"/>
              <a:t>795.000.000</a:t>
            </a:r>
          </a:p>
          <a:p>
            <a:pPr marL="0" indent="0">
              <a:buNone/>
            </a:pPr>
            <a:endParaRPr lang="cs-CZ" dirty="0" smtClean="0"/>
          </a:p>
          <a:p>
            <a:pPr marL="0" indent="0">
              <a:buNone/>
            </a:pPr>
            <a:endParaRPr lang="cs-CZ" dirty="0"/>
          </a:p>
          <a:p>
            <a:pPr marL="0" indent="0" algn="r">
              <a:buNone/>
            </a:pPr>
            <a:r>
              <a:rPr lang="cs-CZ" sz="7200" dirty="0" smtClean="0"/>
              <a:t>1.900.000.000</a:t>
            </a:r>
          </a:p>
          <a:p>
            <a:pPr marL="0" indent="0">
              <a:buNone/>
            </a:pPr>
            <a:r>
              <a:rPr lang="en-US" sz="2900" dirty="0" smtClean="0"/>
              <a:t>42 </a:t>
            </a:r>
            <a:r>
              <a:rPr lang="en-US" sz="2900" dirty="0"/>
              <a:t>million children under the age of 5 were overweight or obese in 2013</a:t>
            </a:r>
            <a:endParaRPr lang="cs-CZ" sz="2900" dirty="0"/>
          </a:p>
        </p:txBody>
      </p:sp>
      <p:pic>
        <p:nvPicPr>
          <p:cNvPr id="4" name="Shape 305"/>
          <p:cNvPicPr preferRelativeResize="0"/>
          <p:nvPr/>
        </p:nvPicPr>
        <p:blipFill rotWithShape="1">
          <a:blip r:embed="rId2" cstate="email">
            <a:extLst>
              <a:ext uri="{28A0092B-C50C-407E-A947-70E740481C1C}">
                <a14:useLocalDpi xmlns:a14="http://schemas.microsoft.com/office/drawing/2010/main"/>
              </a:ext>
            </a:extLst>
          </a:blip>
          <a:srcRect/>
          <a:stretch/>
        </p:blipFill>
        <p:spPr>
          <a:xfrm>
            <a:off x="7391400" y="45721"/>
            <a:ext cx="1572767" cy="1493520"/>
          </a:xfrm>
          <a:prstGeom prst="rect">
            <a:avLst/>
          </a:prstGeom>
          <a:noFill/>
          <a:ln>
            <a:noFill/>
          </a:ln>
        </p:spPr>
      </p:pic>
    </p:spTree>
    <p:extLst>
      <p:ext uri="{BB962C8B-B14F-4D97-AF65-F5344CB8AC3E}">
        <p14:creationId xmlns:p14="http://schemas.microsoft.com/office/powerpoint/2010/main" val="30964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cs-CZ"/>
          </a:p>
        </p:txBody>
      </p:sp>
      <p:sp>
        <p:nvSpPr>
          <p:cNvPr id="3" name="Content Placeholder 2"/>
          <p:cNvSpPr>
            <a:spLocks noGrp="1"/>
          </p:cNvSpPr>
          <p:nvPr>
            <p:ph idx="1"/>
          </p:nvPr>
        </p:nvSpPr>
        <p:spPr/>
        <p:txBody>
          <a:bodyPr>
            <a:normAutofit/>
          </a:bodyPr>
          <a:lstStyle/>
          <a:p>
            <a:pPr marL="0" indent="0" algn="ctr">
              <a:buNone/>
            </a:pPr>
            <a:r>
              <a:rPr lang="cs-CZ" sz="4400" dirty="0" err="1" smtClean="0"/>
              <a:t>What</a:t>
            </a:r>
            <a:r>
              <a:rPr lang="cs-CZ" sz="4400" dirty="0" smtClean="0"/>
              <a:t> </a:t>
            </a:r>
            <a:r>
              <a:rPr lang="cs-CZ" sz="4400" dirty="0" err="1" smtClean="0"/>
              <a:t>kind</a:t>
            </a:r>
            <a:r>
              <a:rPr lang="cs-CZ" sz="4400" dirty="0" smtClean="0"/>
              <a:t> </a:t>
            </a:r>
            <a:r>
              <a:rPr lang="cs-CZ" sz="4400" dirty="0" err="1" smtClean="0"/>
              <a:t>of</a:t>
            </a:r>
            <a:r>
              <a:rPr lang="cs-CZ" sz="4400" dirty="0" smtClean="0"/>
              <a:t> planet </a:t>
            </a:r>
          </a:p>
          <a:p>
            <a:pPr marL="0" indent="0" algn="ctr">
              <a:buNone/>
            </a:pPr>
            <a:r>
              <a:rPr lang="cs-CZ" sz="4400" dirty="0" smtClean="0"/>
              <a:t>are </a:t>
            </a:r>
            <a:r>
              <a:rPr lang="cs-CZ" sz="4400" dirty="0" err="1" smtClean="0"/>
              <a:t>we</a:t>
            </a:r>
            <a:r>
              <a:rPr lang="cs-CZ" sz="4400" dirty="0" smtClean="0"/>
              <a:t> </a:t>
            </a:r>
            <a:r>
              <a:rPr lang="cs-CZ" sz="4400" dirty="0" err="1" smtClean="0"/>
              <a:t>leaving</a:t>
            </a:r>
            <a:r>
              <a:rPr lang="cs-CZ" sz="4400" dirty="0" smtClean="0"/>
              <a:t> </a:t>
            </a:r>
            <a:r>
              <a:rPr lang="cs-CZ" sz="4400" dirty="0" err="1" smtClean="0"/>
              <a:t>behind</a:t>
            </a:r>
            <a:r>
              <a:rPr lang="cs-CZ" sz="4400" dirty="0" smtClean="0"/>
              <a:t> </a:t>
            </a:r>
          </a:p>
          <a:p>
            <a:pPr marL="0" indent="0" algn="ctr">
              <a:buNone/>
            </a:pPr>
            <a:r>
              <a:rPr lang="cs-CZ" sz="4400" dirty="0" err="1" smtClean="0"/>
              <a:t>for</a:t>
            </a:r>
            <a:r>
              <a:rPr lang="cs-CZ" sz="4400" dirty="0" smtClean="0"/>
              <a:t> </a:t>
            </a:r>
            <a:r>
              <a:rPr lang="cs-CZ" sz="4400" dirty="0" err="1" smtClean="0"/>
              <a:t>our</a:t>
            </a:r>
            <a:r>
              <a:rPr lang="cs-CZ" sz="4400" dirty="0" smtClean="0"/>
              <a:t> </a:t>
            </a:r>
            <a:r>
              <a:rPr lang="cs-CZ" sz="4400" dirty="0" err="1" smtClean="0"/>
              <a:t>children</a:t>
            </a:r>
            <a:r>
              <a:rPr lang="cs-CZ" sz="4400" dirty="0" smtClean="0"/>
              <a:t>?</a:t>
            </a:r>
            <a:endParaRPr lang="cs-CZ" sz="4400" dirty="0"/>
          </a:p>
        </p:txBody>
      </p:sp>
      <p:pic>
        <p:nvPicPr>
          <p:cNvPr id="6" name="Shape 304"/>
          <p:cNvPicPr preferRelativeResize="0"/>
          <p:nvPr/>
        </p:nvPicPr>
        <p:blipFill rotWithShape="1">
          <a:blip r:embed="rId2"/>
          <a:srcRect/>
          <a:stretch/>
        </p:blipFill>
        <p:spPr>
          <a:xfrm>
            <a:off x="5868144" y="4941167"/>
            <a:ext cx="2821817" cy="1728191"/>
          </a:xfrm>
          <a:prstGeom prst="rect">
            <a:avLst/>
          </a:prstGeom>
          <a:noFill/>
          <a:ln>
            <a:noFill/>
          </a:ln>
        </p:spPr>
      </p:pic>
    </p:spTree>
    <p:extLst>
      <p:ext uri="{BB962C8B-B14F-4D97-AF65-F5344CB8AC3E}">
        <p14:creationId xmlns:p14="http://schemas.microsoft.com/office/powerpoint/2010/main" val="111204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3">
                                            <p:txEl>
                                              <p:pRg st="1" end="1"/>
                                            </p:txEl>
                                          </p:spTgt>
                                        </p:tgtEl>
                                      </p:cBhvr>
                                    </p:animEffect>
                                    <p:set>
                                      <p:cBhvr>
                                        <p:cTn id="12"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3">
                                            <p:txEl>
                                              <p:pRg st="2" end="2"/>
                                            </p:txEl>
                                          </p:spTgt>
                                        </p:tgtEl>
                                      </p:cBhvr>
                                    </p:animEffect>
                                    <p:set>
                                      <p:cBhvr>
                                        <p:cTn id="17"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Shape 33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cs-CZ" b="1" dirty="0" err="1" smtClean="0">
                <a:solidFill>
                  <a:schemeClr val="dk1"/>
                </a:solidFill>
                <a:latin typeface="Calibri"/>
                <a:ea typeface="Calibri"/>
                <a:cs typeface="Calibri"/>
                <a:sym typeface="Calibri"/>
              </a:rPr>
              <a:t>Too</a:t>
            </a:r>
            <a:r>
              <a:rPr lang="cs-CZ" b="1" dirty="0" smtClean="0">
                <a:solidFill>
                  <a:schemeClr val="dk1"/>
                </a:solidFill>
                <a:latin typeface="Calibri"/>
                <a:ea typeface="Calibri"/>
                <a:cs typeface="Calibri"/>
                <a:sym typeface="Calibri"/>
              </a:rPr>
              <a:t> much</a:t>
            </a:r>
            <a:r>
              <a:rPr lang="cs-CZ" sz="4400" b="1" dirty="0" smtClean="0">
                <a:solidFill>
                  <a:schemeClr val="dk1"/>
                </a:solidFill>
                <a:latin typeface="Calibri"/>
                <a:ea typeface="Calibri"/>
                <a:cs typeface="Calibri"/>
                <a:sym typeface="Calibri"/>
              </a:rPr>
              <a:t> </a:t>
            </a:r>
            <a:r>
              <a:rPr lang="cs-CZ" b="1" dirty="0">
                <a:solidFill>
                  <a:schemeClr val="dk1"/>
                </a:solidFill>
                <a:latin typeface="Calibri"/>
                <a:ea typeface="Calibri"/>
                <a:cs typeface="Calibri"/>
                <a:sym typeface="Calibri"/>
              </a:rPr>
              <a:t>m</a:t>
            </a:r>
            <a:r>
              <a:rPr lang="en-US" sz="4400" b="1" dirty="0" smtClean="0">
                <a:solidFill>
                  <a:schemeClr val="dk1"/>
                </a:solidFill>
                <a:latin typeface="Calibri"/>
                <a:ea typeface="Calibri"/>
                <a:cs typeface="Calibri"/>
                <a:sym typeface="Calibri"/>
              </a:rPr>
              <a:t>eat </a:t>
            </a:r>
            <a:r>
              <a:rPr lang="en-US" sz="4400" b="1" dirty="0">
                <a:solidFill>
                  <a:schemeClr val="dk1"/>
                </a:solidFill>
                <a:latin typeface="Calibri"/>
                <a:ea typeface="Calibri"/>
                <a:cs typeface="Calibri"/>
                <a:sym typeface="Calibri"/>
              </a:rPr>
              <a:t>&amp; dairy products</a:t>
            </a:r>
          </a:p>
        </p:txBody>
      </p:sp>
      <p:pic>
        <p:nvPicPr>
          <p:cNvPr id="331" name="Shape 331"/>
          <p:cNvPicPr preferRelativeResize="0">
            <a:picLocks noGrp="1"/>
          </p:cNvPicPr>
          <p:nvPr>
            <p:ph type="body" idx="1"/>
          </p:nvPr>
        </p:nvPicPr>
        <p:blipFill rotWithShape="1">
          <a:blip r:embed="rId3" cstate="email">
            <a:extLst>
              <a:ext uri="{28A0092B-C50C-407E-A947-70E740481C1C}">
                <a14:useLocalDpi xmlns:a14="http://schemas.microsoft.com/office/drawing/2010/main"/>
              </a:ext>
            </a:extLst>
          </a:blip>
          <a:srcRect/>
          <a:stretch/>
        </p:blipFill>
        <p:spPr>
          <a:xfrm>
            <a:off x="2483767" y="1772816"/>
            <a:ext cx="4357067" cy="4071169"/>
          </a:xfrm>
          <a:prstGeom prst="rect">
            <a:avLst/>
          </a:prstGeom>
          <a:noFill/>
          <a:ln>
            <a:noFill/>
          </a:ln>
        </p:spPr>
      </p:pic>
    </p:spTree>
    <p:extLst>
      <p:ext uri="{BB962C8B-B14F-4D97-AF65-F5344CB8AC3E}">
        <p14:creationId xmlns:p14="http://schemas.microsoft.com/office/powerpoint/2010/main" val="2559872958"/>
      </p:ext>
    </p:extLst>
  </p:cSld>
  <p:clrMapOvr>
    <a:masterClrMapping/>
  </p:clrMapOvr>
  <p:transition spd="slow">
    <p:cu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19482"/>
          </a:xfrm>
        </p:spPr>
        <p:txBody>
          <a:bodyPr>
            <a:normAutofit fontScale="90000"/>
          </a:bodyPr>
          <a:lstStyle/>
          <a:p>
            <a:r>
              <a:rPr lang="cs-CZ" dirty="0" err="1" smtClean="0"/>
              <a:t>Worldwide</a:t>
            </a:r>
            <a:r>
              <a:rPr lang="cs-CZ" dirty="0" smtClean="0"/>
              <a:t>, </a:t>
            </a:r>
            <a:br>
              <a:rPr lang="cs-CZ" dirty="0" smtClean="0"/>
            </a:br>
            <a:r>
              <a:rPr lang="cs-CZ" dirty="0" err="1" smtClean="0"/>
              <a:t>our</a:t>
            </a:r>
            <a:r>
              <a:rPr lang="cs-CZ" dirty="0" smtClean="0"/>
              <a:t> </a:t>
            </a:r>
            <a:r>
              <a:rPr lang="cs-CZ" dirty="0" err="1"/>
              <a:t>d</a:t>
            </a:r>
            <a:r>
              <a:rPr lang="cs-CZ" dirty="0" err="1" smtClean="0"/>
              <a:t>iets</a:t>
            </a:r>
            <a:r>
              <a:rPr lang="cs-CZ" dirty="0" smtClean="0"/>
              <a:t> </a:t>
            </a:r>
            <a:r>
              <a:rPr lang="cs-CZ" dirty="0" err="1" smtClean="0"/>
              <a:t>countain</a:t>
            </a:r>
            <a:r>
              <a:rPr lang="cs-CZ" dirty="0" smtClean="0"/>
              <a:t> </a:t>
            </a:r>
            <a:br>
              <a:rPr lang="cs-CZ" dirty="0" smtClean="0"/>
            </a:br>
            <a:r>
              <a:rPr lang="cs-CZ" dirty="0" smtClean="0"/>
              <a:t>more  </a:t>
            </a:r>
            <a:r>
              <a:rPr lang="cs-CZ" dirty="0" err="1" smtClean="0"/>
              <a:t>meat</a:t>
            </a:r>
            <a:endParaRPr lang="cs-CZ" dirty="0"/>
          </a:p>
        </p:txBody>
      </p:sp>
      <p:sp>
        <p:nvSpPr>
          <p:cNvPr id="5" name="Content Placeholder 4"/>
          <p:cNvSpPr>
            <a:spLocks noGrp="1"/>
          </p:cNvSpPr>
          <p:nvPr>
            <p:ph idx="1"/>
          </p:nvPr>
        </p:nvSpPr>
        <p:spPr/>
        <p:txBody>
          <a:bodyPr/>
          <a:lstStyle/>
          <a:p>
            <a:pPr marL="0" indent="0">
              <a:buNone/>
            </a:pPr>
            <a:endParaRPr lang="cs-CZ" i="1" dirty="0" smtClean="0"/>
          </a:p>
          <a:p>
            <a:pPr marL="0" indent="0">
              <a:buNone/>
            </a:pPr>
            <a:r>
              <a:rPr lang="cs-CZ" dirty="0" smtClean="0"/>
              <a:t>And </a:t>
            </a:r>
            <a:r>
              <a:rPr lang="cs-CZ" dirty="0" err="1" smtClean="0"/>
              <a:t>less</a:t>
            </a:r>
            <a:r>
              <a:rPr lang="cs-CZ" dirty="0" smtClean="0"/>
              <a:t> and </a:t>
            </a:r>
            <a:r>
              <a:rPr lang="cs-CZ" dirty="0" err="1" smtClean="0"/>
              <a:t>less</a:t>
            </a:r>
            <a:r>
              <a:rPr lang="cs-CZ" dirty="0" smtClean="0"/>
              <a:t> </a:t>
            </a:r>
            <a:r>
              <a:rPr lang="cs-CZ" dirty="0" err="1" smtClean="0"/>
              <a:t>cereals</a:t>
            </a:r>
            <a:r>
              <a:rPr lang="cs-CZ" dirty="0" smtClean="0"/>
              <a:t>, </a:t>
            </a:r>
            <a:r>
              <a:rPr lang="cs-CZ" dirty="0" err="1" smtClean="0"/>
              <a:t>potatoes</a:t>
            </a:r>
            <a:r>
              <a:rPr lang="cs-CZ" dirty="0"/>
              <a:t> </a:t>
            </a:r>
            <a:r>
              <a:rPr lang="cs-CZ" dirty="0" smtClean="0"/>
              <a:t>and </a:t>
            </a:r>
            <a:r>
              <a:rPr lang="cs-CZ" dirty="0" err="1" smtClean="0"/>
              <a:t>pulses</a:t>
            </a:r>
            <a:endParaRPr lang="cs-CZ" dirty="0" smtClean="0"/>
          </a:p>
          <a:p>
            <a:pPr marL="0" indent="0">
              <a:buNone/>
            </a:pPr>
            <a:endParaRPr lang="cs-CZ" dirty="0"/>
          </a:p>
          <a:p>
            <a:pPr marL="0" indent="0">
              <a:buNone/>
            </a:pPr>
            <a:endParaRPr lang="cs-CZ" dirty="0"/>
          </a:p>
        </p:txBody>
      </p:sp>
      <p:pic>
        <p:nvPicPr>
          <p:cNvPr id="6" name="Picture 5" descr="Pulses">
            <a:hlinkClick r:id="rId2"/>
          </p:cNvPr>
          <p:cNvPicPr/>
          <p:nvPr/>
        </p:nvPicPr>
        <p:blipFill>
          <a:blip r:embed="rId3">
            <a:extLst>
              <a:ext uri="{28A0092B-C50C-407E-A947-70E740481C1C}">
                <a14:useLocalDpi xmlns:a14="http://schemas.microsoft.com/office/drawing/2010/main"/>
              </a:ext>
            </a:extLst>
          </a:blip>
          <a:srcRect/>
          <a:stretch>
            <a:fillRect/>
          </a:stretch>
        </p:blipFill>
        <p:spPr bwMode="auto">
          <a:xfrm>
            <a:off x="2133600" y="2971800"/>
            <a:ext cx="4906587" cy="3048000"/>
          </a:xfrm>
          <a:prstGeom prst="rect">
            <a:avLst/>
          </a:prstGeom>
          <a:noFill/>
          <a:ln>
            <a:noFill/>
          </a:ln>
        </p:spPr>
      </p:pic>
      <p:pic>
        <p:nvPicPr>
          <p:cNvPr id="8" name="Shape 338"/>
          <p:cNvPicPr preferRelativeResize="0"/>
          <p:nvPr/>
        </p:nvPicPr>
        <p:blipFill rotWithShape="1">
          <a:blip r:embed="rId4" cstate="email">
            <a:extLst>
              <a:ext uri="{28A0092B-C50C-407E-A947-70E740481C1C}">
                <a14:useLocalDpi xmlns:a14="http://schemas.microsoft.com/office/drawing/2010/main"/>
              </a:ext>
            </a:extLst>
          </a:blip>
          <a:srcRect/>
          <a:stretch/>
        </p:blipFill>
        <p:spPr>
          <a:xfrm>
            <a:off x="7315200" y="31865"/>
            <a:ext cx="1977900" cy="1824600"/>
          </a:xfrm>
          <a:prstGeom prst="rect">
            <a:avLst/>
          </a:prstGeom>
          <a:noFill/>
          <a:ln>
            <a:noFill/>
          </a:ln>
        </p:spPr>
      </p:pic>
    </p:spTree>
    <p:extLst>
      <p:ext uri="{BB962C8B-B14F-4D97-AF65-F5344CB8AC3E}">
        <p14:creationId xmlns:p14="http://schemas.microsoft.com/office/powerpoint/2010/main" val="7716081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QUIZ</a:t>
            </a:r>
            <a:endParaRPr lang="cs-CZ" dirty="0"/>
          </a:p>
        </p:txBody>
      </p:sp>
      <p:sp>
        <p:nvSpPr>
          <p:cNvPr id="3" name="Content Placeholder 2"/>
          <p:cNvSpPr>
            <a:spLocks noGrp="1"/>
          </p:cNvSpPr>
          <p:nvPr>
            <p:ph idx="1"/>
          </p:nvPr>
        </p:nvSpPr>
        <p:spPr/>
        <p:txBody>
          <a:bodyPr/>
          <a:lstStyle/>
          <a:p>
            <a:pPr marL="0" indent="0">
              <a:buNone/>
            </a:pPr>
            <a:r>
              <a:rPr lang="cs-CZ" dirty="0"/>
              <a:t>2</a:t>
            </a:r>
            <a:r>
              <a:rPr lang="cs-CZ" dirty="0" smtClean="0"/>
              <a:t>/</a:t>
            </a:r>
            <a:r>
              <a:rPr lang="cs-CZ" dirty="0" err="1" smtClean="0"/>
              <a:t>What</a:t>
            </a:r>
            <a:r>
              <a:rPr lang="cs-CZ" dirty="0" smtClean="0"/>
              <a:t> </a:t>
            </a:r>
            <a:r>
              <a:rPr lang="cs-CZ" dirty="0" err="1" smtClean="0"/>
              <a:t>is</a:t>
            </a:r>
            <a:r>
              <a:rPr lang="cs-CZ" dirty="0" smtClean="0"/>
              <a:t> </a:t>
            </a:r>
            <a:r>
              <a:rPr lang="cs-CZ" dirty="0" err="1" smtClean="0"/>
              <a:t>the</a:t>
            </a:r>
            <a:r>
              <a:rPr lang="cs-CZ" dirty="0"/>
              <a:t> </a:t>
            </a:r>
            <a:r>
              <a:rPr lang="cs-CZ" dirty="0" err="1" smtClean="0"/>
              <a:t>Slovenian</a:t>
            </a:r>
            <a:r>
              <a:rPr lang="cs-CZ" dirty="0" smtClean="0"/>
              <a:t> </a:t>
            </a:r>
            <a:r>
              <a:rPr lang="cs-CZ" dirty="0" err="1" smtClean="0"/>
              <a:t>average</a:t>
            </a:r>
            <a:r>
              <a:rPr lang="cs-CZ" dirty="0" smtClean="0"/>
              <a:t> </a:t>
            </a:r>
            <a:r>
              <a:rPr lang="cs-CZ" dirty="0" err="1" smtClean="0"/>
              <a:t>consumption</a:t>
            </a:r>
            <a:r>
              <a:rPr lang="cs-CZ" dirty="0" smtClean="0"/>
              <a:t> </a:t>
            </a:r>
            <a:r>
              <a:rPr lang="cs-CZ" dirty="0" err="1" smtClean="0"/>
              <a:t>of</a:t>
            </a:r>
            <a:r>
              <a:rPr lang="cs-CZ" dirty="0" smtClean="0"/>
              <a:t> </a:t>
            </a:r>
            <a:r>
              <a:rPr lang="cs-CZ" dirty="0" err="1" smtClean="0"/>
              <a:t>meat</a:t>
            </a:r>
            <a:r>
              <a:rPr lang="cs-CZ" dirty="0" smtClean="0"/>
              <a:t> per person per </a:t>
            </a:r>
            <a:r>
              <a:rPr lang="cs-CZ" dirty="0" err="1" smtClean="0"/>
              <a:t>year</a:t>
            </a:r>
            <a:r>
              <a:rPr lang="cs-CZ" dirty="0" smtClean="0"/>
              <a:t>?</a:t>
            </a:r>
          </a:p>
          <a:p>
            <a:pPr marL="0" indent="0">
              <a:buNone/>
            </a:pPr>
            <a:endParaRPr lang="cs-CZ" dirty="0"/>
          </a:p>
          <a:p>
            <a:pPr marL="514350" indent="-514350">
              <a:buAutoNum type="alphaUcParenR"/>
            </a:pPr>
            <a:r>
              <a:rPr lang="cs-CZ" dirty="0" smtClean="0"/>
              <a:t>33kg</a:t>
            </a:r>
          </a:p>
          <a:p>
            <a:pPr marL="514350" indent="-514350">
              <a:buAutoNum type="alphaUcParenR"/>
            </a:pPr>
            <a:r>
              <a:rPr lang="cs-CZ" dirty="0" smtClean="0"/>
              <a:t>67kg</a:t>
            </a:r>
          </a:p>
          <a:p>
            <a:pPr marL="514350" indent="-514350">
              <a:buAutoNum type="alphaUcParenR"/>
            </a:pPr>
            <a:r>
              <a:rPr lang="cs-CZ" dirty="0" smtClean="0"/>
              <a:t>82kg</a:t>
            </a:r>
            <a:endParaRPr lang="cs-CZ" dirty="0"/>
          </a:p>
        </p:txBody>
      </p:sp>
    </p:spTree>
    <p:extLst>
      <p:ext uri="{BB962C8B-B14F-4D97-AF65-F5344CB8AC3E}">
        <p14:creationId xmlns:p14="http://schemas.microsoft.com/office/powerpoint/2010/main" val="3821492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3">
                                            <p:txEl>
                                              <p:pRg st="2" end="2"/>
                                            </p:txEl>
                                          </p:spTgt>
                                        </p:tgtEl>
                                      </p:cBhvr>
                                    </p:animEffect>
                                    <p:set>
                                      <p:cBhvr>
                                        <p:cTn id="7"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nodeType="clickEffect">
                                  <p:stCondLst>
                                    <p:cond delay="0"/>
                                  </p:stCondLst>
                                  <p:childTnLst>
                                    <p:animEffect transition="out" filter="fade">
                                      <p:cBhvr>
                                        <p:cTn id="11" dur="1000"/>
                                        <p:tgtEl>
                                          <p:spTgt spid="3">
                                            <p:txEl>
                                              <p:pRg st="3" end="3"/>
                                            </p:txEl>
                                          </p:spTgt>
                                        </p:tgtEl>
                                      </p:cBhvr>
                                    </p:animEffect>
                                    <p:anim calcmode="lin" valueType="num">
                                      <p:cBhvr>
                                        <p:cTn id="12" dur="1000"/>
                                        <p:tgtEl>
                                          <p:spTgt spid="3">
                                            <p:txEl>
                                              <p:pRg st="3" end="3"/>
                                            </p:txEl>
                                          </p:spTgt>
                                        </p:tgtEl>
                                        <p:attrNameLst>
                                          <p:attrName>ppt_x</p:attrName>
                                        </p:attrNameLst>
                                      </p:cBhvr>
                                      <p:tavLst>
                                        <p:tav tm="0">
                                          <p:val>
                                            <p:strVal val="ppt_x"/>
                                          </p:val>
                                        </p:tav>
                                        <p:tav tm="100000">
                                          <p:val>
                                            <p:strVal val="ppt_x"/>
                                          </p:val>
                                        </p:tav>
                                      </p:tavLst>
                                    </p:anim>
                                    <p:anim calcmode="lin" valueType="num">
                                      <p:cBhvr>
                                        <p:cTn id="13" dur="1000"/>
                                        <p:tgtEl>
                                          <p:spTgt spid="3">
                                            <p:txEl>
                                              <p:pRg st="3" end="3"/>
                                            </p:txEl>
                                          </p:spTgt>
                                        </p:tgtEl>
                                        <p:attrNameLst>
                                          <p:attrName>ppt_y</p:attrName>
                                        </p:attrNameLst>
                                      </p:cBhvr>
                                      <p:tavLst>
                                        <p:tav tm="0">
                                          <p:val>
                                            <p:strVal val="ppt_y"/>
                                          </p:val>
                                        </p:tav>
                                        <p:tav tm="100000">
                                          <p:val>
                                            <p:strVal val="ppt_y+.1"/>
                                          </p:val>
                                        </p:tav>
                                      </p:tavLst>
                                    </p:anim>
                                    <p:set>
                                      <p:cBhvr>
                                        <p:cTn id="14" dur="1" fill="hold">
                                          <p:stCondLst>
                                            <p:cond delay="999"/>
                                          </p:stCondLst>
                                        </p:cTn>
                                        <p:tgtEl>
                                          <p:spTgt spid="3">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QUIZ</a:t>
            </a:r>
            <a:endParaRPr lang="cs-CZ" dirty="0"/>
          </a:p>
        </p:txBody>
      </p:sp>
      <p:sp>
        <p:nvSpPr>
          <p:cNvPr id="3" name="Content Placeholder 2"/>
          <p:cNvSpPr>
            <a:spLocks noGrp="1"/>
          </p:cNvSpPr>
          <p:nvPr>
            <p:ph idx="1"/>
          </p:nvPr>
        </p:nvSpPr>
        <p:spPr/>
        <p:txBody>
          <a:bodyPr/>
          <a:lstStyle/>
          <a:p>
            <a:pPr marL="0" indent="0">
              <a:buNone/>
            </a:pPr>
            <a:r>
              <a:rPr lang="cs-CZ" dirty="0"/>
              <a:t>3</a:t>
            </a:r>
            <a:r>
              <a:rPr lang="cs-CZ" dirty="0" smtClean="0"/>
              <a:t>/</a:t>
            </a:r>
            <a:r>
              <a:rPr lang="cs-CZ" dirty="0" err="1" smtClean="0"/>
              <a:t>What</a:t>
            </a:r>
            <a:r>
              <a:rPr lang="cs-CZ" dirty="0" smtClean="0"/>
              <a:t> </a:t>
            </a:r>
            <a:r>
              <a:rPr lang="cs-CZ" dirty="0" err="1" smtClean="0"/>
              <a:t>is</a:t>
            </a:r>
            <a:r>
              <a:rPr lang="cs-CZ" dirty="0" smtClean="0"/>
              <a:t> </a:t>
            </a:r>
            <a:r>
              <a:rPr lang="cs-CZ" dirty="0" err="1" smtClean="0"/>
              <a:t>the</a:t>
            </a:r>
            <a:r>
              <a:rPr lang="cs-CZ" dirty="0" smtClean="0"/>
              <a:t> </a:t>
            </a:r>
            <a:r>
              <a:rPr lang="cs-CZ" dirty="0" err="1" smtClean="0"/>
              <a:t>world</a:t>
            </a:r>
            <a:r>
              <a:rPr lang="cs-CZ" dirty="0" smtClean="0"/>
              <a:t> </a:t>
            </a:r>
            <a:r>
              <a:rPr lang="cs-CZ" dirty="0" err="1" smtClean="0"/>
              <a:t>average</a:t>
            </a:r>
            <a:r>
              <a:rPr lang="cs-CZ" dirty="0" smtClean="0"/>
              <a:t> </a:t>
            </a:r>
            <a:r>
              <a:rPr lang="cs-CZ" dirty="0" err="1" smtClean="0"/>
              <a:t>consumption</a:t>
            </a:r>
            <a:r>
              <a:rPr lang="cs-CZ" dirty="0" smtClean="0"/>
              <a:t> </a:t>
            </a:r>
            <a:r>
              <a:rPr lang="cs-CZ" dirty="0" err="1" smtClean="0"/>
              <a:t>of</a:t>
            </a:r>
            <a:r>
              <a:rPr lang="cs-CZ" dirty="0" smtClean="0"/>
              <a:t> </a:t>
            </a:r>
            <a:r>
              <a:rPr lang="cs-CZ" dirty="0" err="1" smtClean="0"/>
              <a:t>meat</a:t>
            </a:r>
            <a:r>
              <a:rPr lang="cs-CZ" dirty="0" smtClean="0"/>
              <a:t> per person in India? </a:t>
            </a:r>
          </a:p>
          <a:p>
            <a:pPr marL="0" indent="0">
              <a:buNone/>
            </a:pPr>
            <a:endParaRPr lang="cs-CZ" dirty="0"/>
          </a:p>
          <a:p>
            <a:pPr marL="514350" indent="-514350">
              <a:buAutoNum type="alphaUcParenR"/>
            </a:pPr>
            <a:r>
              <a:rPr lang="cs-CZ" dirty="0" smtClean="0"/>
              <a:t>5, 2kg</a:t>
            </a:r>
          </a:p>
          <a:p>
            <a:pPr marL="514350" indent="-514350">
              <a:buAutoNum type="alphaUcParenR"/>
            </a:pPr>
            <a:r>
              <a:rPr lang="cs-CZ" dirty="0" smtClean="0"/>
              <a:t>18,2kg</a:t>
            </a:r>
          </a:p>
          <a:p>
            <a:pPr marL="514350" indent="-514350">
              <a:buAutoNum type="alphaUcParenR"/>
            </a:pPr>
            <a:r>
              <a:rPr lang="cs-CZ" dirty="0" smtClean="0"/>
              <a:t>28,2kg</a:t>
            </a:r>
          </a:p>
          <a:p>
            <a:pPr marL="0" indent="0">
              <a:buNone/>
            </a:pPr>
            <a:endParaRPr lang="cs-CZ" dirty="0"/>
          </a:p>
        </p:txBody>
      </p:sp>
    </p:spTree>
    <p:extLst>
      <p:ext uri="{BB962C8B-B14F-4D97-AF65-F5344CB8AC3E}">
        <p14:creationId xmlns:p14="http://schemas.microsoft.com/office/powerpoint/2010/main" val="1319280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3">
                                            <p:txEl>
                                              <p:pRg st="3" end="3"/>
                                            </p:txEl>
                                          </p:spTgt>
                                        </p:tgtEl>
                                      </p:cBhvr>
                                    </p:animEffect>
                                    <p:set>
                                      <p:cBhvr>
                                        <p:cTn id="7"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nodeType="clickEffect">
                                  <p:stCondLst>
                                    <p:cond delay="0"/>
                                  </p:stCondLst>
                                  <p:childTnLst>
                                    <p:animEffect transition="out" filter="wipe(down)">
                                      <p:cBhvr>
                                        <p:cTn id="11" dur="500"/>
                                        <p:tgtEl>
                                          <p:spTgt spid="3">
                                            <p:txEl>
                                              <p:pRg st="4" end="4"/>
                                            </p:txEl>
                                          </p:spTgt>
                                        </p:tgtEl>
                                      </p:cBhvr>
                                    </p:animEffect>
                                    <p:set>
                                      <p:cBhvr>
                                        <p:cTn id="12" dur="1" fill="hold">
                                          <p:stCondLst>
                                            <p:cond delay="499"/>
                                          </p:stCondLst>
                                        </p:cTn>
                                        <p:tgtEl>
                                          <p:spTgt spid="3">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Shape 34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Font typeface="Calibri"/>
              <a:buNone/>
            </a:pPr>
            <a:endParaRPr sz="4400" b="0" i="0" u="none" strike="noStrike" cap="none" baseline="0">
              <a:solidFill>
                <a:schemeClr val="dk1"/>
              </a:solidFill>
              <a:latin typeface="Calibri"/>
              <a:ea typeface="Calibri"/>
              <a:cs typeface="Calibri"/>
              <a:sym typeface="Calibri"/>
            </a:endParaRPr>
          </a:p>
        </p:txBody>
      </p:sp>
      <p:pic>
        <p:nvPicPr>
          <p:cNvPr id="344" name="Shape 344"/>
          <p:cNvPicPr preferRelativeResize="0">
            <a:picLocks noGrp="1"/>
          </p:cNvPicPr>
          <p:nvPr>
            <p:ph type="body" idx="1"/>
          </p:nvPr>
        </p:nvPicPr>
        <p:blipFill rotWithShape="1">
          <a:blip r:embed="rId3" cstate="email">
            <a:extLst>
              <a:ext uri="{28A0092B-C50C-407E-A947-70E740481C1C}">
                <a14:useLocalDpi xmlns:a14="http://schemas.microsoft.com/office/drawing/2010/main"/>
              </a:ext>
            </a:extLst>
          </a:blip>
          <a:srcRect r="1594" b="1594"/>
          <a:stretch/>
        </p:blipFill>
        <p:spPr>
          <a:xfrm>
            <a:off x="-4765" y="476672"/>
            <a:ext cx="8633477" cy="5760640"/>
          </a:xfrm>
          <a:prstGeom prst="rect">
            <a:avLst/>
          </a:prstGeom>
          <a:noFill/>
          <a:ln>
            <a:noFill/>
          </a:ln>
        </p:spPr>
      </p:pic>
      <p:pic>
        <p:nvPicPr>
          <p:cNvPr id="4" name="Shape 338"/>
          <p:cNvPicPr preferRelativeResize="0"/>
          <p:nvPr/>
        </p:nvPicPr>
        <p:blipFill rotWithShape="1">
          <a:blip r:embed="rId4" cstate="email">
            <a:extLst>
              <a:ext uri="{28A0092B-C50C-407E-A947-70E740481C1C}">
                <a14:useLocalDpi xmlns:a14="http://schemas.microsoft.com/office/drawing/2010/main"/>
              </a:ext>
            </a:extLst>
          </a:blip>
          <a:srcRect/>
          <a:stretch/>
        </p:blipFill>
        <p:spPr>
          <a:xfrm>
            <a:off x="7070667" y="-30480"/>
            <a:ext cx="1977900" cy="1824600"/>
          </a:xfrm>
          <a:prstGeom prst="rect">
            <a:avLst/>
          </a:prstGeom>
          <a:noFill/>
          <a:ln>
            <a:noFill/>
          </a:ln>
        </p:spPr>
      </p:pic>
    </p:spTree>
    <p:extLst>
      <p:ext uri="{BB962C8B-B14F-4D97-AF65-F5344CB8AC3E}">
        <p14:creationId xmlns:p14="http://schemas.microsoft.com/office/powerpoint/2010/main" val="3867102331"/>
      </p:ext>
    </p:extLst>
  </p:cSld>
  <p:clrMapOvr>
    <a:masterClrMapping/>
  </p:clrMapOvr>
  <p:transition spd="slow">
    <p:cu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cs-CZ"/>
          </a:p>
        </p:txBody>
      </p:sp>
      <p:sp>
        <p:nvSpPr>
          <p:cNvPr id="3" name="Content Placeholder 2"/>
          <p:cNvSpPr>
            <a:spLocks noGrp="1"/>
          </p:cNvSpPr>
          <p:nvPr>
            <p:ph idx="1"/>
          </p:nvPr>
        </p:nvSpPr>
        <p:spPr/>
        <p:txBody>
          <a:bodyPr/>
          <a:lstStyle/>
          <a:p>
            <a:pPr marL="0" indent="0">
              <a:buNone/>
            </a:pPr>
            <a:r>
              <a:rPr lang="cs-CZ" dirty="0"/>
              <a:t>4</a:t>
            </a:r>
            <a:r>
              <a:rPr lang="cs-CZ" dirty="0" smtClean="0"/>
              <a:t>/ </a:t>
            </a:r>
            <a:r>
              <a:rPr lang="cs-CZ" dirty="0" err="1"/>
              <a:t>With</a:t>
            </a:r>
            <a:r>
              <a:rPr lang="cs-CZ" dirty="0"/>
              <a:t> a </a:t>
            </a:r>
            <a:r>
              <a:rPr lang="cs-CZ" dirty="0" err="1"/>
              <a:t>field</a:t>
            </a:r>
            <a:r>
              <a:rPr lang="cs-CZ" dirty="0"/>
              <a:t> </a:t>
            </a:r>
            <a:r>
              <a:rPr lang="cs-CZ" dirty="0" err="1"/>
              <a:t>of</a:t>
            </a:r>
            <a:r>
              <a:rPr lang="cs-CZ" dirty="0"/>
              <a:t> </a:t>
            </a:r>
            <a:r>
              <a:rPr lang="cs-CZ" dirty="0" err="1"/>
              <a:t>one</a:t>
            </a:r>
            <a:r>
              <a:rPr lang="cs-CZ" dirty="0"/>
              <a:t> </a:t>
            </a:r>
            <a:r>
              <a:rPr lang="cs-CZ" dirty="0" err="1"/>
              <a:t>hectare</a:t>
            </a:r>
            <a:r>
              <a:rPr lang="cs-CZ" dirty="0"/>
              <a:t>, </a:t>
            </a:r>
            <a:r>
              <a:rPr lang="cs-CZ" dirty="0" err="1"/>
              <a:t>how</a:t>
            </a:r>
            <a:r>
              <a:rPr lang="cs-CZ" dirty="0"/>
              <a:t> many </a:t>
            </a:r>
            <a:r>
              <a:rPr lang="cs-CZ" dirty="0" err="1"/>
              <a:t>people</a:t>
            </a:r>
            <a:r>
              <a:rPr lang="cs-CZ" dirty="0"/>
              <a:t> </a:t>
            </a:r>
            <a:r>
              <a:rPr lang="cs-CZ" dirty="0" err="1"/>
              <a:t>will</a:t>
            </a:r>
            <a:r>
              <a:rPr lang="cs-CZ" dirty="0"/>
              <a:t> I </a:t>
            </a:r>
            <a:r>
              <a:rPr lang="cs-CZ" dirty="0" err="1"/>
              <a:t>feed</a:t>
            </a:r>
            <a:r>
              <a:rPr lang="cs-CZ" dirty="0"/>
              <a:t> </a:t>
            </a:r>
            <a:r>
              <a:rPr lang="cs-CZ" dirty="0" err="1"/>
              <a:t>for</a:t>
            </a:r>
            <a:r>
              <a:rPr lang="cs-CZ" dirty="0"/>
              <a:t> a </a:t>
            </a:r>
            <a:r>
              <a:rPr lang="cs-CZ" dirty="0" err="1"/>
              <a:t>year</a:t>
            </a:r>
            <a:r>
              <a:rPr lang="cs-CZ" dirty="0"/>
              <a:t> </a:t>
            </a:r>
            <a:r>
              <a:rPr lang="cs-CZ" dirty="0" err="1"/>
              <a:t>if</a:t>
            </a:r>
            <a:r>
              <a:rPr lang="cs-CZ" dirty="0"/>
              <a:t> I </a:t>
            </a:r>
            <a:r>
              <a:rPr lang="cs-CZ" dirty="0" err="1"/>
              <a:t>produce</a:t>
            </a:r>
            <a:r>
              <a:rPr lang="cs-CZ" dirty="0"/>
              <a:t> </a:t>
            </a:r>
            <a:r>
              <a:rPr lang="cs-CZ" dirty="0" err="1"/>
              <a:t>lamb</a:t>
            </a:r>
            <a:r>
              <a:rPr lang="cs-CZ" dirty="0"/>
              <a:t> </a:t>
            </a:r>
            <a:r>
              <a:rPr lang="cs-CZ" dirty="0" err="1"/>
              <a:t>or</a:t>
            </a:r>
            <a:r>
              <a:rPr lang="cs-CZ" dirty="0"/>
              <a:t> </a:t>
            </a:r>
            <a:r>
              <a:rPr lang="cs-CZ" dirty="0" err="1"/>
              <a:t>beef</a:t>
            </a:r>
            <a:r>
              <a:rPr lang="cs-CZ" dirty="0"/>
              <a:t>? </a:t>
            </a:r>
            <a:endParaRPr lang="cs-CZ" dirty="0" smtClean="0"/>
          </a:p>
          <a:p>
            <a:pPr marL="0" indent="0">
              <a:buNone/>
            </a:pPr>
            <a:endParaRPr lang="cs-CZ" dirty="0"/>
          </a:p>
          <a:p>
            <a:pPr lvl="0"/>
            <a:r>
              <a:rPr lang="cs-CZ" dirty="0" err="1"/>
              <a:t>Around</a:t>
            </a:r>
            <a:r>
              <a:rPr lang="cs-CZ" dirty="0"/>
              <a:t> 1 person</a:t>
            </a:r>
          </a:p>
          <a:p>
            <a:pPr lvl="0"/>
            <a:r>
              <a:rPr lang="cs-CZ" dirty="0" err="1"/>
              <a:t>Around</a:t>
            </a:r>
            <a:r>
              <a:rPr lang="cs-CZ" dirty="0"/>
              <a:t> 3 </a:t>
            </a:r>
            <a:r>
              <a:rPr lang="cs-CZ" dirty="0" err="1"/>
              <a:t>people</a:t>
            </a:r>
            <a:endParaRPr lang="cs-CZ" dirty="0"/>
          </a:p>
          <a:p>
            <a:pPr lvl="0"/>
            <a:r>
              <a:rPr lang="cs-CZ" dirty="0" err="1"/>
              <a:t>Around</a:t>
            </a:r>
            <a:r>
              <a:rPr lang="cs-CZ" dirty="0"/>
              <a:t> 6 </a:t>
            </a:r>
            <a:r>
              <a:rPr lang="cs-CZ" dirty="0" err="1"/>
              <a:t>people</a:t>
            </a:r>
            <a:endParaRPr lang="cs-CZ" dirty="0"/>
          </a:p>
          <a:p>
            <a:pPr marL="0" indent="0">
              <a:buNone/>
            </a:pPr>
            <a:endParaRPr lang="cs-CZ" dirty="0"/>
          </a:p>
        </p:txBody>
      </p:sp>
    </p:spTree>
    <p:extLst>
      <p:ext uri="{BB962C8B-B14F-4D97-AF65-F5344CB8AC3E}">
        <p14:creationId xmlns:p14="http://schemas.microsoft.com/office/powerpoint/2010/main" val="3664957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3">
                                            <p:txEl>
                                              <p:pRg st="4" end="4"/>
                                            </p:txEl>
                                          </p:spTgt>
                                        </p:tgtEl>
                                      </p:cBhvr>
                                    </p:animEffect>
                                    <p:set>
                                      <p:cBhvr>
                                        <p:cTn id="7" dur="1" fill="hold">
                                          <p:stCondLst>
                                            <p:cond delay="499"/>
                                          </p:stCondLst>
                                        </p:cTn>
                                        <p:tgtEl>
                                          <p:spTgt spid="3">
                                            <p:txEl>
                                              <p:pRg st="4" end="4"/>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500"/>
                                        <p:tgtEl>
                                          <p:spTgt spid="3">
                                            <p:txEl>
                                              <p:pRg st="3" end="3"/>
                                            </p:txEl>
                                          </p:spTgt>
                                        </p:tgtEl>
                                      </p:cBhvr>
                                    </p:animEffect>
                                    <p:set>
                                      <p:cBhvr>
                                        <p:cTn id="12"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cs-CZ"/>
          </a:p>
        </p:txBody>
      </p:sp>
      <p:sp>
        <p:nvSpPr>
          <p:cNvPr id="3" name="Content Placeholder 2"/>
          <p:cNvSpPr>
            <a:spLocks noGrp="1"/>
          </p:cNvSpPr>
          <p:nvPr>
            <p:ph idx="1"/>
          </p:nvPr>
        </p:nvSpPr>
        <p:spPr/>
        <p:txBody>
          <a:bodyPr/>
          <a:lstStyle/>
          <a:p>
            <a:pPr marL="0" indent="0">
              <a:buNone/>
            </a:pPr>
            <a:r>
              <a:rPr lang="cs-CZ" dirty="0"/>
              <a:t>5</a:t>
            </a:r>
            <a:r>
              <a:rPr lang="cs-CZ" dirty="0" smtClean="0"/>
              <a:t>/ </a:t>
            </a:r>
            <a:r>
              <a:rPr lang="cs-CZ" dirty="0" err="1"/>
              <a:t>With</a:t>
            </a:r>
            <a:r>
              <a:rPr lang="cs-CZ" dirty="0"/>
              <a:t> a </a:t>
            </a:r>
            <a:r>
              <a:rPr lang="cs-CZ" dirty="0" err="1"/>
              <a:t>field</a:t>
            </a:r>
            <a:r>
              <a:rPr lang="cs-CZ" dirty="0"/>
              <a:t> </a:t>
            </a:r>
            <a:r>
              <a:rPr lang="cs-CZ" dirty="0" err="1"/>
              <a:t>of</a:t>
            </a:r>
            <a:r>
              <a:rPr lang="cs-CZ" dirty="0"/>
              <a:t> </a:t>
            </a:r>
            <a:r>
              <a:rPr lang="cs-CZ" dirty="0" err="1"/>
              <a:t>one</a:t>
            </a:r>
            <a:r>
              <a:rPr lang="cs-CZ" dirty="0"/>
              <a:t> </a:t>
            </a:r>
            <a:r>
              <a:rPr lang="cs-CZ" dirty="0" err="1"/>
              <a:t>hectare</a:t>
            </a:r>
            <a:r>
              <a:rPr lang="cs-CZ" dirty="0"/>
              <a:t> </a:t>
            </a:r>
            <a:r>
              <a:rPr lang="cs-CZ" dirty="0" err="1"/>
              <a:t>of</a:t>
            </a:r>
            <a:r>
              <a:rPr lang="cs-CZ" dirty="0"/>
              <a:t> </a:t>
            </a:r>
            <a:r>
              <a:rPr lang="cs-CZ" dirty="0" err="1"/>
              <a:t>potatoes</a:t>
            </a:r>
            <a:r>
              <a:rPr lang="cs-CZ" dirty="0"/>
              <a:t>, </a:t>
            </a:r>
            <a:r>
              <a:rPr lang="cs-CZ" dirty="0" err="1"/>
              <a:t>how</a:t>
            </a:r>
            <a:r>
              <a:rPr lang="cs-CZ" dirty="0"/>
              <a:t> many </a:t>
            </a:r>
            <a:r>
              <a:rPr lang="cs-CZ" dirty="0" err="1"/>
              <a:t>people</a:t>
            </a:r>
            <a:r>
              <a:rPr lang="cs-CZ" dirty="0"/>
              <a:t> </a:t>
            </a:r>
            <a:r>
              <a:rPr lang="cs-CZ" dirty="0" err="1"/>
              <a:t>can</a:t>
            </a:r>
            <a:r>
              <a:rPr lang="cs-CZ" dirty="0"/>
              <a:t> I </a:t>
            </a:r>
            <a:r>
              <a:rPr lang="cs-CZ" dirty="0" err="1"/>
              <a:t>feed</a:t>
            </a:r>
            <a:r>
              <a:rPr lang="cs-CZ" dirty="0"/>
              <a:t> </a:t>
            </a:r>
            <a:r>
              <a:rPr lang="cs-CZ" dirty="0" err="1"/>
              <a:t>for</a:t>
            </a:r>
            <a:r>
              <a:rPr lang="cs-CZ" dirty="0"/>
              <a:t> a </a:t>
            </a:r>
            <a:r>
              <a:rPr lang="cs-CZ" dirty="0" err="1"/>
              <a:t>year</a:t>
            </a:r>
            <a:r>
              <a:rPr lang="cs-CZ" dirty="0"/>
              <a:t>? </a:t>
            </a:r>
            <a:endParaRPr lang="cs-CZ" dirty="0" smtClean="0"/>
          </a:p>
          <a:p>
            <a:pPr marL="0" indent="0">
              <a:buNone/>
            </a:pPr>
            <a:endParaRPr lang="cs-CZ" dirty="0"/>
          </a:p>
          <a:p>
            <a:pPr lvl="0"/>
            <a:r>
              <a:rPr lang="cs-CZ" dirty="0" err="1"/>
              <a:t>Around</a:t>
            </a:r>
            <a:r>
              <a:rPr lang="cs-CZ" dirty="0"/>
              <a:t> 10 </a:t>
            </a:r>
            <a:r>
              <a:rPr lang="cs-CZ" dirty="0" err="1"/>
              <a:t>people</a:t>
            </a:r>
            <a:r>
              <a:rPr lang="cs-CZ" dirty="0"/>
              <a:t> </a:t>
            </a:r>
          </a:p>
          <a:p>
            <a:pPr lvl="0"/>
            <a:r>
              <a:rPr lang="cs-CZ" dirty="0" err="1"/>
              <a:t>Around</a:t>
            </a:r>
            <a:r>
              <a:rPr lang="cs-CZ" dirty="0"/>
              <a:t> 20 </a:t>
            </a:r>
            <a:r>
              <a:rPr lang="cs-CZ" dirty="0" err="1"/>
              <a:t>people</a:t>
            </a:r>
            <a:endParaRPr lang="cs-CZ" dirty="0"/>
          </a:p>
          <a:p>
            <a:pPr lvl="0"/>
            <a:r>
              <a:rPr lang="cs-CZ" dirty="0" err="1"/>
              <a:t>Around</a:t>
            </a:r>
            <a:r>
              <a:rPr lang="cs-CZ" dirty="0"/>
              <a:t> 30 </a:t>
            </a:r>
            <a:r>
              <a:rPr lang="cs-CZ" dirty="0" err="1"/>
              <a:t>people</a:t>
            </a:r>
            <a:endParaRPr lang="cs-CZ" dirty="0"/>
          </a:p>
          <a:p>
            <a:pPr marL="0" indent="0">
              <a:buNone/>
            </a:pPr>
            <a:endParaRPr lang="cs-CZ" dirty="0"/>
          </a:p>
        </p:txBody>
      </p:sp>
    </p:spTree>
    <p:extLst>
      <p:ext uri="{BB962C8B-B14F-4D97-AF65-F5344CB8AC3E}">
        <p14:creationId xmlns:p14="http://schemas.microsoft.com/office/powerpoint/2010/main" val="86790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3">
                                            <p:txEl>
                                              <p:pRg st="4" end="4"/>
                                            </p:txEl>
                                          </p:spTgt>
                                        </p:tgtEl>
                                      </p:cBhvr>
                                    </p:animEffect>
                                    <p:set>
                                      <p:cBhvr>
                                        <p:cTn id="7" dur="1" fill="hold">
                                          <p:stCondLst>
                                            <p:cond delay="499"/>
                                          </p:stCondLst>
                                        </p:cTn>
                                        <p:tgtEl>
                                          <p:spTgt spid="3">
                                            <p:txEl>
                                              <p:pRg st="4" end="4"/>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500"/>
                                        <p:tgtEl>
                                          <p:spTgt spid="3">
                                            <p:txEl>
                                              <p:pRg st="2" end="2"/>
                                            </p:txEl>
                                          </p:spTgt>
                                        </p:tgtEl>
                                      </p:cBhvr>
                                    </p:animEffect>
                                    <p:set>
                                      <p:cBhvr>
                                        <p:cTn id="12"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cs-CZ"/>
          </a:p>
        </p:txBody>
      </p:sp>
      <p:pic>
        <p:nvPicPr>
          <p:cNvPr id="4" name="Content Placeholder 3" descr="http://advocacy.britannica.com/blog/advocacy/wp-content/uploads/factory-farms-11.jpg">
            <a:hlinkClick r:id="rId2"/>
          </p:cNvPr>
          <p:cNvPicPr>
            <a:picLocks noGrp="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914400" y="609600"/>
            <a:ext cx="7620000" cy="5486400"/>
          </a:xfrm>
          <a:prstGeom prst="rect">
            <a:avLst/>
          </a:prstGeom>
          <a:noFill/>
          <a:ln>
            <a:noFill/>
          </a:ln>
        </p:spPr>
      </p:pic>
      <p:pic>
        <p:nvPicPr>
          <p:cNvPr id="5" name="irc_mi" descr="http://dailytimes.com.ng/wp-content/uploads/2015/04/Energy-Saving-Light-Bulb.jpg">
            <a:hlinkClick r:id="rId4"/>
          </p:cNvPr>
          <p:cNvPicPr>
            <a:picLocks/>
          </p:cNvPicPr>
          <p:nvPr/>
        </p:nvPicPr>
        <p:blipFill>
          <a:blip r:embed="rId5" cstate="email">
            <a:extLst>
              <a:ext uri="{28A0092B-C50C-407E-A947-70E740481C1C}">
                <a14:useLocalDpi xmlns:a14="http://schemas.microsoft.com/office/drawing/2010/main"/>
              </a:ext>
            </a:extLst>
          </a:blip>
          <a:srcRect/>
          <a:stretch>
            <a:fillRect/>
          </a:stretch>
        </p:blipFill>
        <p:spPr bwMode="auto">
          <a:xfrm>
            <a:off x="350520" y="4648200"/>
            <a:ext cx="1828800" cy="1828800"/>
          </a:xfrm>
          <a:prstGeom prst="rect">
            <a:avLst/>
          </a:prstGeom>
          <a:noFill/>
          <a:ln>
            <a:noFill/>
          </a:ln>
        </p:spPr>
      </p:pic>
    </p:spTree>
    <p:extLst>
      <p:ext uri="{BB962C8B-B14F-4D97-AF65-F5344CB8AC3E}">
        <p14:creationId xmlns:p14="http://schemas.microsoft.com/office/powerpoint/2010/main" val="48630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cs-CZ"/>
          </a:p>
        </p:txBody>
      </p:sp>
      <p:pic>
        <p:nvPicPr>
          <p:cNvPr id="4" name="Content Placeholder 3" descr="http://i.livescience.com/images/i/000/037/509/i02/shutterstock_19735894.jpg?1362605528">
            <a:hlinkClick r:id="rId2"/>
          </p:cNvPr>
          <p:cNvPicPr>
            <a:picLocks noGrp="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838200" y="304800"/>
            <a:ext cx="7467600" cy="5715000"/>
          </a:xfrm>
          <a:prstGeom prst="rect">
            <a:avLst/>
          </a:prstGeom>
          <a:noFill/>
          <a:ln>
            <a:noFill/>
          </a:ln>
        </p:spPr>
      </p:pic>
      <p:pic>
        <p:nvPicPr>
          <p:cNvPr id="5" name="Picture 4" descr="http://www.wpunj.edu/dotAsset/167278.gif">
            <a:hlinkClick r:id="rId4"/>
          </p:cNvPr>
          <p:cNvPicPr/>
          <p:nvPr/>
        </p:nvPicPr>
        <p:blipFill>
          <a:blip r:embed="rId5">
            <a:extLst>
              <a:ext uri="{28A0092B-C50C-407E-A947-70E740481C1C}">
                <a14:useLocalDpi xmlns:a14="http://schemas.microsoft.com/office/drawing/2010/main"/>
              </a:ext>
            </a:extLst>
          </a:blip>
          <a:srcRect/>
          <a:stretch>
            <a:fillRect/>
          </a:stretch>
        </p:blipFill>
        <p:spPr bwMode="auto">
          <a:xfrm rot="20502433">
            <a:off x="39981" y="836919"/>
            <a:ext cx="5516880" cy="1143000"/>
          </a:xfrm>
          <a:prstGeom prst="rect">
            <a:avLst/>
          </a:prstGeom>
          <a:noFill/>
          <a:ln>
            <a:noFill/>
          </a:ln>
        </p:spPr>
      </p:pic>
    </p:spTree>
    <p:extLst>
      <p:ext uri="{BB962C8B-B14F-4D97-AF65-F5344CB8AC3E}">
        <p14:creationId xmlns:p14="http://schemas.microsoft.com/office/powerpoint/2010/main" val="86746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a:t>
            </a:r>
            <a:endParaRPr lang="cs-CZ" dirty="0"/>
          </a:p>
        </p:txBody>
      </p:sp>
      <p:pic>
        <p:nvPicPr>
          <p:cNvPr id="4" name="Zástupný symbol pro obsah 5" descr="http://www.scientificamerican.com/media/inline/the-greenhouse-hamburger_1.jpg"/>
          <p:cNvPicPr>
            <a:picLocks noGrp="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685800" y="838200"/>
            <a:ext cx="7543800" cy="5334000"/>
          </a:xfrm>
          <a:prstGeom prst="rect">
            <a:avLst/>
          </a:prstGeom>
          <a:noFill/>
          <a:ln>
            <a:noFill/>
          </a:ln>
        </p:spPr>
      </p:pic>
      <p:pic>
        <p:nvPicPr>
          <p:cNvPr id="7" name="Picture 6" descr="http://irevolution.files.wordpress.com/2013/11/screen-shot-2013-11-25-at-6-32-57-am.png?w=500&amp;h=282">
            <a:hlinkClick r:id="rId3"/>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6096000" y="228600"/>
            <a:ext cx="2655570" cy="1341120"/>
          </a:xfrm>
          <a:prstGeom prst="rect">
            <a:avLst/>
          </a:prstGeom>
          <a:noFill/>
          <a:ln>
            <a:noFill/>
          </a:ln>
        </p:spPr>
      </p:pic>
    </p:spTree>
    <p:extLst>
      <p:ext uri="{BB962C8B-B14F-4D97-AF65-F5344CB8AC3E}">
        <p14:creationId xmlns:p14="http://schemas.microsoft.com/office/powerpoint/2010/main" val="288892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cs-CZ"/>
          </a:p>
        </p:txBody>
      </p:sp>
      <p:sp>
        <p:nvSpPr>
          <p:cNvPr id="3" name="Content Placeholder 2"/>
          <p:cNvSpPr>
            <a:spLocks noGrp="1"/>
          </p:cNvSpPr>
          <p:nvPr>
            <p:ph idx="1"/>
          </p:nvPr>
        </p:nvSpPr>
        <p:spPr/>
        <p:txBody>
          <a:bodyPr/>
          <a:lstStyle/>
          <a:p>
            <a:pPr marL="0" indent="0" algn="ctr">
              <a:buNone/>
            </a:pPr>
            <a:r>
              <a:rPr lang="cs-CZ" dirty="0" smtClean="0"/>
              <a:t> </a:t>
            </a:r>
            <a:r>
              <a:rPr lang="cs-CZ" sz="4400" dirty="0" err="1" smtClean="0"/>
              <a:t>What</a:t>
            </a:r>
            <a:r>
              <a:rPr lang="cs-CZ" sz="4400" dirty="0" smtClean="0"/>
              <a:t> </a:t>
            </a:r>
            <a:r>
              <a:rPr lang="cs-CZ" sz="4400" dirty="0" err="1" smtClean="0"/>
              <a:t>kind</a:t>
            </a:r>
            <a:r>
              <a:rPr lang="cs-CZ" sz="4400" dirty="0" smtClean="0"/>
              <a:t> </a:t>
            </a:r>
            <a:r>
              <a:rPr lang="cs-CZ" sz="4400" dirty="0" err="1" smtClean="0"/>
              <a:t>of</a:t>
            </a:r>
            <a:r>
              <a:rPr lang="cs-CZ" sz="4400" dirty="0" smtClean="0"/>
              <a:t> </a:t>
            </a:r>
            <a:r>
              <a:rPr lang="cs-CZ" sz="4400" dirty="0" err="1" smtClean="0"/>
              <a:t>children</a:t>
            </a:r>
            <a:r>
              <a:rPr lang="cs-CZ" sz="4400" dirty="0" smtClean="0"/>
              <a:t> </a:t>
            </a:r>
          </a:p>
          <a:p>
            <a:pPr marL="0" indent="0" algn="ctr">
              <a:buNone/>
            </a:pPr>
            <a:r>
              <a:rPr lang="cs-CZ" sz="4400" dirty="0" smtClean="0"/>
              <a:t>are </a:t>
            </a:r>
            <a:r>
              <a:rPr lang="cs-CZ" sz="4400" dirty="0" err="1" smtClean="0"/>
              <a:t>we</a:t>
            </a:r>
            <a:r>
              <a:rPr lang="cs-CZ" sz="4400" dirty="0" smtClean="0"/>
              <a:t> </a:t>
            </a:r>
            <a:r>
              <a:rPr lang="cs-CZ" sz="4400" dirty="0" err="1" smtClean="0"/>
              <a:t>leaving</a:t>
            </a:r>
            <a:r>
              <a:rPr lang="cs-CZ" sz="4400" dirty="0" smtClean="0"/>
              <a:t> </a:t>
            </a:r>
            <a:r>
              <a:rPr lang="cs-CZ" sz="4400" dirty="0" err="1" smtClean="0"/>
              <a:t>behind</a:t>
            </a:r>
            <a:r>
              <a:rPr lang="cs-CZ" sz="4400" dirty="0" smtClean="0"/>
              <a:t> </a:t>
            </a:r>
          </a:p>
          <a:p>
            <a:pPr marL="0" indent="0" algn="ctr">
              <a:buNone/>
            </a:pPr>
            <a:r>
              <a:rPr lang="cs-CZ" sz="4400" dirty="0" err="1" smtClean="0"/>
              <a:t>for</a:t>
            </a:r>
            <a:r>
              <a:rPr lang="cs-CZ" sz="4400" dirty="0" smtClean="0"/>
              <a:t> </a:t>
            </a:r>
            <a:r>
              <a:rPr lang="cs-CZ" sz="4400" dirty="0" err="1" smtClean="0"/>
              <a:t>our</a:t>
            </a:r>
            <a:r>
              <a:rPr lang="cs-CZ" sz="4400" dirty="0" smtClean="0"/>
              <a:t> planet?</a:t>
            </a:r>
            <a:endParaRPr lang="cs-CZ" sz="4400" dirty="0"/>
          </a:p>
        </p:txBody>
      </p:sp>
    </p:spTree>
    <p:extLst>
      <p:ext uri="{BB962C8B-B14F-4D97-AF65-F5344CB8AC3E}">
        <p14:creationId xmlns:p14="http://schemas.microsoft.com/office/powerpoint/2010/main" val="24982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Shape 38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cs-CZ" dirty="0" err="1" smtClean="0">
                <a:solidFill>
                  <a:schemeClr val="dk1"/>
                </a:solidFill>
                <a:latin typeface="Calibri"/>
                <a:ea typeface="Calibri"/>
                <a:cs typeface="Calibri"/>
                <a:sym typeface="Calibri"/>
              </a:rPr>
              <a:t>Too</a:t>
            </a:r>
            <a:r>
              <a:rPr lang="cs-CZ" dirty="0" smtClean="0">
                <a:solidFill>
                  <a:schemeClr val="dk1"/>
                </a:solidFill>
                <a:latin typeface="Calibri"/>
                <a:ea typeface="Calibri"/>
                <a:cs typeface="Calibri"/>
                <a:sym typeface="Calibri"/>
              </a:rPr>
              <a:t> much </a:t>
            </a:r>
            <a:r>
              <a:rPr lang="cs-CZ" dirty="0" err="1" smtClean="0">
                <a:solidFill>
                  <a:schemeClr val="dk1"/>
                </a:solidFill>
                <a:latin typeface="Calibri"/>
                <a:ea typeface="Calibri"/>
                <a:cs typeface="Calibri"/>
                <a:sym typeface="Calibri"/>
              </a:rPr>
              <a:t>meat</a:t>
            </a:r>
            <a:r>
              <a:rPr lang="cs-CZ" dirty="0" smtClean="0">
                <a:solidFill>
                  <a:schemeClr val="dk1"/>
                </a:solidFill>
                <a:latin typeface="Calibri"/>
                <a:ea typeface="Calibri"/>
                <a:cs typeface="Calibri"/>
                <a:sym typeface="Calibri"/>
              </a:rPr>
              <a:t> and </a:t>
            </a:r>
            <a:r>
              <a:rPr lang="cs-CZ" dirty="0" err="1" smtClean="0">
                <a:solidFill>
                  <a:schemeClr val="dk1"/>
                </a:solidFill>
                <a:latin typeface="Calibri"/>
                <a:ea typeface="Calibri"/>
                <a:cs typeface="Calibri"/>
                <a:sym typeface="Calibri"/>
              </a:rPr>
              <a:t>dairy</a:t>
            </a:r>
            <a:r>
              <a:rPr lang="cs-CZ" dirty="0" smtClean="0">
                <a:solidFill>
                  <a:schemeClr val="dk1"/>
                </a:solidFill>
                <a:latin typeface="Calibri"/>
                <a:ea typeface="Calibri"/>
                <a:cs typeface="Calibri"/>
                <a:sym typeface="Calibri"/>
              </a:rPr>
              <a:t> </a:t>
            </a:r>
            <a:r>
              <a:rPr lang="cs-CZ" dirty="0" err="1" smtClean="0">
                <a:solidFill>
                  <a:schemeClr val="dk1"/>
                </a:solidFill>
                <a:latin typeface="Calibri"/>
                <a:ea typeface="Calibri"/>
                <a:cs typeface="Calibri"/>
                <a:sym typeface="Calibri"/>
              </a:rPr>
              <a:t>products</a:t>
            </a:r>
            <a:endParaRPr lang="en-US" sz="4400" dirty="0">
              <a:solidFill>
                <a:schemeClr val="dk1"/>
              </a:solidFill>
              <a:latin typeface="Calibri"/>
              <a:ea typeface="Calibri"/>
              <a:cs typeface="Calibri"/>
              <a:sym typeface="Calibri"/>
            </a:endParaRPr>
          </a:p>
        </p:txBody>
      </p:sp>
      <p:sp>
        <p:nvSpPr>
          <p:cNvPr id="386" name="Shape 386"/>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139700" algn="l" rtl="0">
              <a:spcBef>
                <a:spcPts val="0"/>
              </a:spcBef>
              <a:buClr>
                <a:schemeClr val="dk1"/>
              </a:buClr>
              <a:buFont typeface="Calibri"/>
              <a:buNone/>
            </a:pPr>
            <a:endParaRPr sz="3200" b="0" i="0" u="none" strike="noStrike" cap="none" baseline="0">
              <a:solidFill>
                <a:schemeClr val="dk1"/>
              </a:solidFill>
              <a:latin typeface="Calibri"/>
              <a:ea typeface="Calibri"/>
              <a:cs typeface="Calibri"/>
              <a:sym typeface="Calibri"/>
            </a:endParaRPr>
          </a:p>
          <a:p>
            <a:pPr marL="0" marR="0" lvl="0" indent="0" algn="ctr" rtl="0">
              <a:spcBef>
                <a:spcPts val="640"/>
              </a:spcBef>
              <a:buClr>
                <a:srgbClr val="002060"/>
              </a:buClr>
              <a:buSzPct val="25000"/>
              <a:buFont typeface="Calibri"/>
              <a:buNone/>
            </a:pPr>
            <a:r>
              <a:rPr lang="en-US" sz="3200">
                <a:solidFill>
                  <a:srgbClr val="002060"/>
                </a:solidFill>
                <a:latin typeface="Calibri"/>
                <a:ea typeface="Calibri"/>
                <a:cs typeface="Calibri"/>
                <a:sym typeface="Calibri"/>
              </a:rPr>
              <a:t>Once a week or more could we replace meat with grains, legumes &amp; vegetables?</a:t>
            </a:r>
          </a:p>
          <a:p>
            <a:pPr marL="0" marR="0" lvl="0" indent="0" algn="ctr" rtl="0">
              <a:spcBef>
                <a:spcPts val="640"/>
              </a:spcBef>
              <a:buClr>
                <a:srgbClr val="002060"/>
              </a:buClr>
              <a:buFont typeface="Calibri"/>
              <a:buNone/>
            </a:pPr>
            <a:endParaRPr sz="3200">
              <a:solidFill>
                <a:srgbClr val="002060"/>
              </a:solidFill>
              <a:latin typeface="Calibri"/>
              <a:ea typeface="Calibri"/>
              <a:cs typeface="Calibri"/>
              <a:sym typeface="Calibri"/>
            </a:endParaRPr>
          </a:p>
          <a:p>
            <a:pPr marL="0" marR="0" lvl="0" indent="0" algn="ctr" rtl="0">
              <a:spcBef>
                <a:spcPts val="640"/>
              </a:spcBef>
              <a:buClr>
                <a:srgbClr val="002060"/>
              </a:buClr>
              <a:buSzPct val="25000"/>
              <a:buFont typeface="Calibri"/>
              <a:buNone/>
            </a:pPr>
            <a:r>
              <a:rPr lang="en-US" sz="3200">
                <a:solidFill>
                  <a:srgbClr val="002060"/>
                </a:solidFill>
                <a:latin typeface="Calibri"/>
                <a:ea typeface="Calibri"/>
                <a:cs typeface="Calibri"/>
                <a:sym typeface="Calibri"/>
              </a:rPr>
              <a:t>And choose meat which doesn’t come from intensive farming?</a:t>
            </a:r>
          </a:p>
          <a:p>
            <a:pPr marL="0" marR="0" lvl="0" indent="0" algn="ctr" rtl="0">
              <a:spcBef>
                <a:spcPts val="640"/>
              </a:spcBef>
              <a:buClr>
                <a:schemeClr val="dk1"/>
              </a:buClr>
              <a:buFont typeface="Calibri"/>
              <a:buNone/>
            </a:pPr>
            <a:endParaRPr sz="3200" b="0" i="0" u="none" strike="noStrike" cap="none" baseline="0">
              <a:solidFill>
                <a:srgbClr val="002060"/>
              </a:solidFill>
              <a:latin typeface="Calibri"/>
              <a:ea typeface="Calibri"/>
              <a:cs typeface="Calibri"/>
              <a:sym typeface="Calibri"/>
            </a:endParaRPr>
          </a:p>
          <a:p>
            <a:pPr marL="0" marR="0" lvl="0" indent="0" algn="l" rtl="0">
              <a:spcBef>
                <a:spcPts val="640"/>
              </a:spcBef>
              <a:buClr>
                <a:schemeClr val="dk1"/>
              </a:buClr>
              <a:buFont typeface="Calibri"/>
              <a:buNone/>
            </a:pPr>
            <a:endParaRPr sz="3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5993871"/>
      </p:ext>
    </p:extLst>
  </p:cSld>
  <p:clrMapOvr>
    <a:masterClrMapping/>
  </p:clrMapOvr>
  <p:transition spd="slow">
    <p:cu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Shape 437"/>
          <p:cNvSpPr txBox="1">
            <a:spLocks noGrp="1"/>
          </p:cNvSpPr>
          <p:nvPr>
            <p:ph type="title"/>
          </p:nvPr>
        </p:nvSpPr>
        <p:spPr>
          <a:xfrm>
            <a:off x="457200" y="274636"/>
            <a:ext cx="8229600" cy="2011364"/>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cs-CZ" sz="4400" b="1" dirty="0" err="1" smtClean="0">
                <a:solidFill>
                  <a:schemeClr val="dk1"/>
                </a:solidFill>
                <a:latin typeface="Calibri"/>
                <a:ea typeface="Calibri"/>
                <a:cs typeface="Calibri"/>
                <a:sym typeface="Calibri"/>
              </a:rPr>
              <a:t>Space</a:t>
            </a:r>
            <a:r>
              <a:rPr lang="cs-CZ" sz="4400" b="1" dirty="0" smtClean="0">
                <a:solidFill>
                  <a:schemeClr val="dk1"/>
                </a:solidFill>
                <a:latin typeface="Calibri"/>
                <a:ea typeface="Calibri"/>
                <a:cs typeface="Calibri"/>
                <a:sym typeface="Calibri"/>
              </a:rPr>
              <a:t> and </a:t>
            </a:r>
            <a:r>
              <a:rPr lang="cs-CZ" sz="4400" b="1" dirty="0" err="1" smtClean="0">
                <a:solidFill>
                  <a:schemeClr val="dk1"/>
                </a:solidFill>
                <a:latin typeface="Calibri"/>
                <a:ea typeface="Calibri"/>
                <a:cs typeface="Calibri"/>
                <a:sym typeface="Calibri"/>
              </a:rPr>
              <a:t>time</a:t>
            </a:r>
            <a:r>
              <a:rPr lang="cs-CZ" sz="4400" b="1" dirty="0" smtClean="0">
                <a:solidFill>
                  <a:schemeClr val="dk1"/>
                </a:solidFill>
                <a:latin typeface="Calibri"/>
                <a:ea typeface="Calibri"/>
                <a:cs typeface="Calibri"/>
                <a:sym typeface="Calibri"/>
              </a:rPr>
              <a:t> </a:t>
            </a:r>
            <a:r>
              <a:rPr lang="cs-CZ" sz="4400" b="1" dirty="0" err="1" smtClean="0">
                <a:solidFill>
                  <a:schemeClr val="dk1"/>
                </a:solidFill>
                <a:latin typeface="Calibri"/>
                <a:ea typeface="Calibri"/>
                <a:cs typeface="Calibri"/>
                <a:sym typeface="Calibri"/>
              </a:rPr>
              <a:t>gaps</a:t>
            </a:r>
            <a:r>
              <a:rPr lang="cs-CZ" sz="4400" b="1" dirty="0" smtClean="0">
                <a:solidFill>
                  <a:schemeClr val="dk1"/>
                </a:solidFill>
                <a:latin typeface="Calibri"/>
                <a:ea typeface="Calibri"/>
                <a:cs typeface="Calibri"/>
                <a:sym typeface="Calibri"/>
              </a:rPr>
              <a:t> in </a:t>
            </a:r>
            <a:r>
              <a:rPr lang="cs-CZ" sz="4400" b="1" dirty="0" err="1" smtClean="0">
                <a:solidFill>
                  <a:schemeClr val="dk1"/>
                </a:solidFill>
                <a:latin typeface="Calibri"/>
                <a:ea typeface="Calibri"/>
                <a:cs typeface="Calibri"/>
                <a:sym typeface="Calibri"/>
              </a:rPr>
              <a:t>our</a:t>
            </a:r>
            <a:r>
              <a:rPr lang="cs-CZ" sz="4400" b="1" dirty="0" smtClean="0">
                <a:solidFill>
                  <a:schemeClr val="dk1"/>
                </a:solidFill>
                <a:latin typeface="Calibri"/>
                <a:ea typeface="Calibri"/>
                <a:cs typeface="Calibri"/>
                <a:sym typeface="Calibri"/>
              </a:rPr>
              <a:t> food</a:t>
            </a:r>
            <a:endParaRPr lang="en-US" sz="4400" b="1" dirty="0">
              <a:solidFill>
                <a:schemeClr val="dk1"/>
              </a:solidFill>
              <a:latin typeface="Calibri"/>
              <a:ea typeface="Calibri"/>
              <a:cs typeface="Calibri"/>
              <a:sym typeface="Calibri"/>
            </a:endParaRPr>
          </a:p>
        </p:txBody>
      </p:sp>
      <p:pic>
        <p:nvPicPr>
          <p:cNvPr id="438" name="Shape 438"/>
          <p:cNvPicPr preferRelativeResize="0">
            <a:picLocks noGrp="1"/>
          </p:cNvPicPr>
          <p:nvPr>
            <p:ph type="body" idx="1"/>
          </p:nvPr>
        </p:nvPicPr>
        <p:blipFill rotWithShape="1">
          <a:blip r:embed="rId3" cstate="email">
            <a:extLst>
              <a:ext uri="{28A0092B-C50C-407E-A947-70E740481C1C}">
                <a14:useLocalDpi xmlns:a14="http://schemas.microsoft.com/office/drawing/2010/main"/>
              </a:ext>
            </a:extLst>
          </a:blip>
          <a:srcRect/>
          <a:stretch/>
        </p:blipFill>
        <p:spPr>
          <a:xfrm>
            <a:off x="2362200" y="2438400"/>
            <a:ext cx="4464496" cy="4248472"/>
          </a:xfrm>
          <a:prstGeom prst="rect">
            <a:avLst/>
          </a:prstGeom>
          <a:noFill/>
          <a:ln>
            <a:noFill/>
          </a:ln>
        </p:spPr>
      </p:pic>
    </p:spTree>
    <p:extLst>
      <p:ext uri="{BB962C8B-B14F-4D97-AF65-F5344CB8AC3E}">
        <p14:creationId xmlns:p14="http://schemas.microsoft.com/office/powerpoint/2010/main" val="2336791800"/>
      </p:ext>
    </p:extLst>
  </p:cSld>
  <p:clrMapOvr>
    <a:masterClrMapping/>
  </p:clrMapOvr>
  <p:transition spd="slow">
    <p:cut/>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QUIZ</a:t>
            </a:r>
            <a:endParaRPr lang="cs-CZ" dirty="0"/>
          </a:p>
        </p:txBody>
      </p:sp>
      <p:sp>
        <p:nvSpPr>
          <p:cNvPr id="3" name="Content Placeholder 2"/>
          <p:cNvSpPr>
            <a:spLocks noGrp="1"/>
          </p:cNvSpPr>
          <p:nvPr>
            <p:ph idx="1"/>
          </p:nvPr>
        </p:nvSpPr>
        <p:spPr/>
        <p:txBody>
          <a:bodyPr/>
          <a:lstStyle/>
          <a:p>
            <a:pPr marL="0" indent="0">
              <a:buNone/>
            </a:pPr>
            <a:r>
              <a:rPr lang="cs-CZ" dirty="0"/>
              <a:t>6</a:t>
            </a:r>
            <a:r>
              <a:rPr lang="cs-CZ" dirty="0" smtClean="0"/>
              <a:t>/ </a:t>
            </a:r>
            <a:r>
              <a:rPr lang="cs-CZ" dirty="0" err="1"/>
              <a:t>When</a:t>
            </a:r>
            <a:r>
              <a:rPr lang="cs-CZ" dirty="0"/>
              <a:t> </a:t>
            </a:r>
            <a:r>
              <a:rPr lang="cs-CZ" dirty="0" err="1"/>
              <a:t>is</a:t>
            </a:r>
            <a:r>
              <a:rPr lang="cs-CZ" dirty="0"/>
              <a:t> </a:t>
            </a:r>
            <a:r>
              <a:rPr lang="cs-CZ" dirty="0" err="1"/>
              <a:t>the</a:t>
            </a:r>
            <a:r>
              <a:rPr lang="cs-CZ" dirty="0"/>
              <a:t> </a:t>
            </a:r>
            <a:r>
              <a:rPr lang="cs-CZ" dirty="0" err="1"/>
              <a:t>harvesting</a:t>
            </a:r>
            <a:r>
              <a:rPr lang="cs-CZ" dirty="0"/>
              <a:t> </a:t>
            </a:r>
            <a:r>
              <a:rPr lang="cs-CZ" dirty="0" err="1"/>
              <a:t>season</a:t>
            </a:r>
            <a:r>
              <a:rPr lang="cs-CZ" dirty="0"/>
              <a:t> </a:t>
            </a:r>
            <a:r>
              <a:rPr lang="cs-CZ" dirty="0" err="1"/>
              <a:t>for</a:t>
            </a:r>
            <a:r>
              <a:rPr lang="cs-CZ" dirty="0"/>
              <a:t> </a:t>
            </a:r>
            <a:r>
              <a:rPr lang="cs-CZ" dirty="0" err="1" smtClean="0"/>
              <a:t>eggplant</a:t>
            </a:r>
            <a:r>
              <a:rPr lang="cs-CZ" dirty="0" smtClean="0"/>
              <a:t> in </a:t>
            </a:r>
            <a:r>
              <a:rPr lang="cs-CZ" dirty="0" err="1" smtClean="0"/>
              <a:t>Slovenia</a:t>
            </a:r>
            <a:r>
              <a:rPr lang="cs-CZ" dirty="0" smtClean="0"/>
              <a:t>?</a:t>
            </a:r>
          </a:p>
          <a:p>
            <a:pPr marL="0" indent="0">
              <a:buNone/>
            </a:pPr>
            <a:endParaRPr lang="cs-CZ" dirty="0"/>
          </a:p>
          <a:p>
            <a:pPr marL="0" indent="0">
              <a:buNone/>
            </a:pPr>
            <a:endParaRPr lang="cs-CZ" dirty="0"/>
          </a:p>
        </p:txBody>
      </p:sp>
    </p:spTree>
    <p:extLst>
      <p:ext uri="{BB962C8B-B14F-4D97-AF65-F5344CB8AC3E}">
        <p14:creationId xmlns:p14="http://schemas.microsoft.com/office/powerpoint/2010/main" val="253862310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cs-CZ"/>
          </a:p>
        </p:txBody>
      </p:sp>
      <p:sp>
        <p:nvSpPr>
          <p:cNvPr id="3" name="Content Placeholder 2"/>
          <p:cNvSpPr>
            <a:spLocks noGrp="1"/>
          </p:cNvSpPr>
          <p:nvPr>
            <p:ph idx="1"/>
          </p:nvPr>
        </p:nvSpPr>
        <p:spPr/>
        <p:txBody>
          <a:bodyPr/>
          <a:lstStyle/>
          <a:p>
            <a:pPr marL="0" indent="0">
              <a:buNone/>
            </a:pPr>
            <a:r>
              <a:rPr lang="cs-CZ" dirty="0"/>
              <a:t>7</a:t>
            </a:r>
            <a:r>
              <a:rPr lang="cs-CZ" dirty="0" smtClean="0"/>
              <a:t>/ </a:t>
            </a:r>
            <a:r>
              <a:rPr lang="cs-CZ" dirty="0" err="1" smtClean="0"/>
              <a:t>Which</a:t>
            </a:r>
            <a:r>
              <a:rPr lang="cs-CZ" dirty="0" smtClean="0"/>
              <a:t> </a:t>
            </a:r>
            <a:r>
              <a:rPr lang="cs-CZ" dirty="0" err="1" smtClean="0"/>
              <a:t>of</a:t>
            </a:r>
            <a:r>
              <a:rPr lang="cs-CZ" dirty="0" smtClean="0"/>
              <a:t> </a:t>
            </a:r>
            <a:r>
              <a:rPr lang="cs-CZ" dirty="0" err="1" smtClean="0"/>
              <a:t>the</a:t>
            </a:r>
            <a:r>
              <a:rPr lang="cs-CZ" dirty="0" smtClean="0"/>
              <a:t> </a:t>
            </a:r>
            <a:r>
              <a:rPr lang="cs-CZ" dirty="0" err="1" smtClean="0"/>
              <a:t>following</a:t>
            </a:r>
            <a:r>
              <a:rPr lang="cs-CZ" dirty="0" smtClean="0"/>
              <a:t> </a:t>
            </a:r>
            <a:r>
              <a:rPr lang="cs-CZ" dirty="0" err="1" smtClean="0"/>
              <a:t>accounts</a:t>
            </a:r>
            <a:r>
              <a:rPr lang="cs-CZ" dirty="0" smtClean="0"/>
              <a:t> </a:t>
            </a:r>
            <a:r>
              <a:rPr lang="cs-CZ" dirty="0" err="1" smtClean="0"/>
              <a:t>for</a:t>
            </a:r>
            <a:r>
              <a:rPr lang="cs-CZ" dirty="0" smtClean="0"/>
              <a:t> </a:t>
            </a:r>
            <a:r>
              <a:rPr lang="cs-CZ" dirty="0" err="1" smtClean="0"/>
              <a:t>the</a:t>
            </a:r>
            <a:r>
              <a:rPr lang="cs-CZ" dirty="0" smtClean="0"/>
              <a:t> </a:t>
            </a:r>
            <a:r>
              <a:rPr lang="cs-CZ" dirty="0" err="1" smtClean="0"/>
              <a:t>largest</a:t>
            </a:r>
            <a:r>
              <a:rPr lang="cs-CZ" dirty="0" smtClean="0"/>
              <a:t> </a:t>
            </a:r>
            <a:r>
              <a:rPr lang="cs-CZ" dirty="0" err="1" smtClean="0"/>
              <a:t>portion</a:t>
            </a:r>
            <a:r>
              <a:rPr lang="cs-CZ" dirty="0" smtClean="0"/>
              <a:t> </a:t>
            </a:r>
            <a:r>
              <a:rPr lang="cs-CZ" dirty="0" err="1" smtClean="0"/>
              <a:t>of</a:t>
            </a:r>
            <a:r>
              <a:rPr lang="cs-CZ" dirty="0" smtClean="0"/>
              <a:t> a food </a:t>
            </a:r>
            <a:r>
              <a:rPr lang="cs-CZ" dirty="0" err="1" smtClean="0"/>
              <a:t>item´s</a:t>
            </a:r>
            <a:r>
              <a:rPr lang="cs-CZ" dirty="0" smtClean="0"/>
              <a:t> </a:t>
            </a:r>
            <a:r>
              <a:rPr lang="cs-CZ" dirty="0" err="1" smtClean="0"/>
              <a:t>carbon</a:t>
            </a:r>
            <a:r>
              <a:rPr lang="cs-CZ" dirty="0" smtClean="0"/>
              <a:t> </a:t>
            </a:r>
            <a:r>
              <a:rPr lang="cs-CZ" dirty="0" err="1" smtClean="0"/>
              <a:t>footprint</a:t>
            </a:r>
            <a:r>
              <a:rPr lang="cs-CZ" dirty="0" smtClean="0"/>
              <a:t> ?</a:t>
            </a:r>
            <a:endParaRPr lang="cs-CZ" dirty="0"/>
          </a:p>
          <a:p>
            <a:pPr lvl="0"/>
            <a:r>
              <a:rPr lang="cs-CZ" dirty="0" err="1" smtClean="0"/>
              <a:t>Production</a:t>
            </a:r>
            <a:r>
              <a:rPr lang="cs-CZ" dirty="0" smtClean="0"/>
              <a:t> and </a:t>
            </a:r>
            <a:r>
              <a:rPr lang="cs-CZ" dirty="0" err="1" smtClean="0"/>
              <a:t>processing</a:t>
            </a:r>
            <a:endParaRPr lang="cs-CZ" dirty="0"/>
          </a:p>
          <a:p>
            <a:pPr lvl="0"/>
            <a:r>
              <a:rPr lang="cs-CZ" dirty="0" err="1" smtClean="0"/>
              <a:t>Packaging</a:t>
            </a:r>
            <a:endParaRPr lang="cs-CZ" dirty="0" smtClean="0"/>
          </a:p>
          <a:p>
            <a:pPr lvl="0"/>
            <a:r>
              <a:rPr lang="cs-CZ" dirty="0" err="1" smtClean="0"/>
              <a:t>Transportation</a:t>
            </a:r>
            <a:endParaRPr lang="cs-CZ" dirty="0" smtClean="0"/>
          </a:p>
          <a:p>
            <a:pPr lvl="0"/>
            <a:endParaRPr lang="cs-CZ" dirty="0" smtClean="0"/>
          </a:p>
          <a:p>
            <a:pPr marL="0" indent="0">
              <a:buNone/>
            </a:pPr>
            <a:endParaRPr lang="cs-CZ" dirty="0"/>
          </a:p>
        </p:txBody>
      </p:sp>
    </p:spTree>
    <p:extLst>
      <p:ext uri="{BB962C8B-B14F-4D97-AF65-F5344CB8AC3E}">
        <p14:creationId xmlns:p14="http://schemas.microsoft.com/office/powerpoint/2010/main" val="1823897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3">
                                            <p:txEl>
                                              <p:pRg st="3" end="3"/>
                                            </p:txEl>
                                          </p:spTgt>
                                        </p:tgtEl>
                                      </p:cBhvr>
                                    </p:animEffect>
                                    <p:set>
                                      <p:cBhvr>
                                        <p:cTn id="7"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5" presetClass="exit" presetSubtype="0" fill="hold" nodeType="clickEffect">
                                  <p:stCondLst>
                                    <p:cond delay="0"/>
                                  </p:stCondLst>
                                  <p:childTnLst>
                                    <p:animEffect transition="out" filter="fade">
                                      <p:cBhvr>
                                        <p:cTn id="11" dur="2000"/>
                                        <p:tgtEl>
                                          <p:spTgt spid="3">
                                            <p:txEl>
                                              <p:pRg st="2" end="2"/>
                                            </p:txEl>
                                          </p:spTgt>
                                        </p:tgtEl>
                                      </p:cBhvr>
                                    </p:animEffect>
                                    <p:anim calcmode="lin" valueType="num">
                                      <p:cBhvr>
                                        <p:cTn id="12" dur="2000"/>
                                        <p:tgtEl>
                                          <p:spTgt spid="3">
                                            <p:txEl>
                                              <p:pRg st="2" end="2"/>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 dur="2000"/>
                                        <p:tgtEl>
                                          <p:spTgt spid="3">
                                            <p:txEl>
                                              <p:pRg st="2" end="2"/>
                                            </p:txEl>
                                          </p:spTgt>
                                        </p:tgtEl>
                                        <p:attrNameLst>
                                          <p:attrName>ppt_h</p:attrName>
                                        </p:attrNameLst>
                                      </p:cBhvr>
                                      <p:tavLst>
                                        <p:tav tm="0">
                                          <p:val>
                                            <p:strVal val="ppt_h"/>
                                          </p:val>
                                        </p:tav>
                                        <p:tav tm="100000">
                                          <p:val>
                                            <p:strVal val="ppt_h"/>
                                          </p:val>
                                        </p:tav>
                                      </p:tavLst>
                                    </p:anim>
                                    <p:set>
                                      <p:cBhvr>
                                        <p:cTn id="14" dur="1" fill="hold">
                                          <p:stCondLst>
                                            <p:cond delay="1999"/>
                                          </p:stCondLst>
                                        </p:cTn>
                                        <p:tgtEl>
                                          <p:spTgt spid="3">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Font typeface="Calibri"/>
              <a:buNone/>
            </a:pPr>
            <a:endParaRPr sz="4400" b="0" i="0" u="none" strike="noStrike" cap="none" baseline="0">
              <a:solidFill>
                <a:schemeClr val="dk1"/>
              </a:solidFill>
              <a:latin typeface="Calibri"/>
              <a:ea typeface="Calibri"/>
              <a:cs typeface="Calibri"/>
              <a:sym typeface="Calibri"/>
            </a:endParaRPr>
          </a:p>
        </p:txBody>
      </p:sp>
      <p:sp>
        <p:nvSpPr>
          <p:cNvPr id="444" name="Shape 444"/>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139700" algn="l" rtl="0">
              <a:spcBef>
                <a:spcPts val="0"/>
              </a:spcBef>
              <a:buClr>
                <a:schemeClr val="dk1"/>
              </a:buClr>
              <a:buFont typeface="Calibri"/>
              <a:buNone/>
            </a:pPr>
            <a:endParaRPr sz="3200" b="0" i="0" u="none" strike="noStrike" cap="none" baseline="0">
              <a:solidFill>
                <a:schemeClr val="dk1"/>
              </a:solidFill>
              <a:latin typeface="Calibri"/>
              <a:ea typeface="Calibri"/>
              <a:cs typeface="Calibri"/>
              <a:sym typeface="Calibri"/>
            </a:endParaRPr>
          </a:p>
        </p:txBody>
      </p:sp>
      <p:pic>
        <p:nvPicPr>
          <p:cNvPr id="445" name="Shape 445"/>
          <p:cNvPicPr preferRelativeResize="0"/>
          <p:nvPr/>
        </p:nvPicPr>
        <p:blipFill rotWithShape="1">
          <a:blip r:embed="rId3" cstate="email">
            <a:extLst>
              <a:ext uri="{28A0092B-C50C-407E-A947-70E740481C1C}">
                <a14:useLocalDpi xmlns:a14="http://schemas.microsoft.com/office/drawing/2010/main"/>
              </a:ext>
            </a:extLst>
          </a:blip>
          <a:srcRect/>
          <a:stretch/>
        </p:blipFill>
        <p:spPr>
          <a:xfrm>
            <a:off x="0" y="573152"/>
            <a:ext cx="8980346" cy="5989412"/>
          </a:xfrm>
          <a:prstGeom prst="rect">
            <a:avLst/>
          </a:prstGeom>
          <a:noFill/>
          <a:ln>
            <a:noFill/>
          </a:ln>
        </p:spPr>
      </p:pic>
    </p:spTree>
    <p:extLst>
      <p:ext uri="{BB962C8B-B14F-4D97-AF65-F5344CB8AC3E}">
        <p14:creationId xmlns:p14="http://schemas.microsoft.com/office/powerpoint/2010/main" val="2102531559"/>
      </p:ext>
    </p:extLst>
  </p:cSld>
  <p:clrMapOvr>
    <a:masterClrMapping/>
  </p:clrMapOvr>
  <p:transition spd="slow">
    <p:cut/>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Shape 465"/>
          <p:cNvSpPr txBox="1">
            <a:spLocks noGrp="1"/>
          </p:cNvSpPr>
          <p:nvPr>
            <p:ph type="title"/>
          </p:nvPr>
        </p:nvSpPr>
        <p:spPr>
          <a:xfrm>
            <a:off x="395536" y="15719"/>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1" i="0" u="none" strike="noStrike" cap="none" baseline="0">
                <a:solidFill>
                  <a:schemeClr val="dk1"/>
                </a:solidFill>
                <a:latin typeface="Calibri"/>
                <a:ea typeface="Calibri"/>
                <a:cs typeface="Calibri"/>
                <a:sym typeface="Calibri"/>
              </a:rPr>
              <a:t>Case of Asparagus in  Peru</a:t>
            </a:r>
          </a:p>
        </p:txBody>
      </p:sp>
      <p:pic>
        <p:nvPicPr>
          <p:cNvPr id="466" name="Shape 466"/>
          <p:cNvPicPr preferRelativeResize="0">
            <a:picLocks noGrp="1"/>
          </p:cNvPicPr>
          <p:nvPr>
            <p:ph type="body" idx="1"/>
          </p:nvPr>
        </p:nvPicPr>
        <p:blipFill rotWithShape="1">
          <a:blip r:embed="rId3" cstate="email">
            <a:extLst>
              <a:ext uri="{28A0092B-C50C-407E-A947-70E740481C1C}">
                <a14:useLocalDpi xmlns:a14="http://schemas.microsoft.com/office/drawing/2010/main"/>
              </a:ext>
            </a:extLst>
          </a:blip>
          <a:srcRect/>
          <a:stretch/>
        </p:blipFill>
        <p:spPr>
          <a:xfrm>
            <a:off x="1979711" y="1033663"/>
            <a:ext cx="5112567" cy="5824336"/>
          </a:xfrm>
          <a:prstGeom prst="rect">
            <a:avLst/>
          </a:prstGeom>
          <a:noFill/>
          <a:ln>
            <a:noFill/>
          </a:ln>
        </p:spPr>
      </p:pic>
    </p:spTree>
    <p:extLst>
      <p:ext uri="{BB962C8B-B14F-4D97-AF65-F5344CB8AC3E}">
        <p14:creationId xmlns:p14="http://schemas.microsoft.com/office/powerpoint/2010/main" val="2140775699"/>
      </p:ext>
    </p:extLst>
  </p:cSld>
  <p:clrMapOvr>
    <a:masterClrMapping/>
  </p:clrMapOvr>
  <p:transition spd="slow">
    <p:cut/>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Shape 45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lvl="0">
              <a:spcBef>
                <a:spcPts val="0"/>
              </a:spcBef>
              <a:buClr>
                <a:schemeClr val="dk1"/>
              </a:buClr>
              <a:buSzPct val="25000"/>
            </a:pPr>
            <a:r>
              <a:rPr lang="cs-CZ" b="1" dirty="0" err="1">
                <a:solidFill>
                  <a:schemeClr val="dk1"/>
                </a:solidFill>
                <a:ea typeface="Calibri"/>
                <a:cs typeface="Calibri"/>
                <a:sym typeface="Calibri"/>
              </a:rPr>
              <a:t>Space</a:t>
            </a:r>
            <a:r>
              <a:rPr lang="cs-CZ" b="1" dirty="0">
                <a:solidFill>
                  <a:schemeClr val="dk1"/>
                </a:solidFill>
                <a:ea typeface="Calibri"/>
                <a:cs typeface="Calibri"/>
                <a:sym typeface="Calibri"/>
              </a:rPr>
              <a:t> and </a:t>
            </a:r>
            <a:r>
              <a:rPr lang="cs-CZ" b="1" dirty="0" err="1">
                <a:solidFill>
                  <a:schemeClr val="dk1"/>
                </a:solidFill>
                <a:ea typeface="Calibri"/>
                <a:cs typeface="Calibri"/>
                <a:sym typeface="Calibri"/>
              </a:rPr>
              <a:t>time</a:t>
            </a:r>
            <a:r>
              <a:rPr lang="cs-CZ" b="1" dirty="0">
                <a:solidFill>
                  <a:schemeClr val="dk1"/>
                </a:solidFill>
                <a:ea typeface="Calibri"/>
                <a:cs typeface="Calibri"/>
                <a:sym typeface="Calibri"/>
              </a:rPr>
              <a:t> </a:t>
            </a:r>
            <a:r>
              <a:rPr lang="cs-CZ" b="1" dirty="0" err="1">
                <a:solidFill>
                  <a:schemeClr val="dk1"/>
                </a:solidFill>
                <a:ea typeface="Calibri"/>
                <a:cs typeface="Calibri"/>
                <a:sym typeface="Calibri"/>
              </a:rPr>
              <a:t>gaps</a:t>
            </a:r>
            <a:r>
              <a:rPr lang="cs-CZ" b="1" dirty="0">
                <a:solidFill>
                  <a:schemeClr val="dk1"/>
                </a:solidFill>
                <a:ea typeface="Calibri"/>
                <a:cs typeface="Calibri"/>
                <a:sym typeface="Calibri"/>
              </a:rPr>
              <a:t> in </a:t>
            </a:r>
            <a:r>
              <a:rPr lang="cs-CZ" b="1" dirty="0" err="1">
                <a:solidFill>
                  <a:schemeClr val="dk1"/>
                </a:solidFill>
                <a:ea typeface="Calibri"/>
                <a:cs typeface="Calibri"/>
                <a:sym typeface="Calibri"/>
              </a:rPr>
              <a:t>our</a:t>
            </a:r>
            <a:r>
              <a:rPr lang="cs-CZ" b="1" dirty="0">
                <a:solidFill>
                  <a:schemeClr val="dk1"/>
                </a:solidFill>
                <a:ea typeface="Calibri"/>
                <a:cs typeface="Calibri"/>
                <a:sym typeface="Calibri"/>
              </a:rPr>
              <a:t> food</a:t>
            </a:r>
            <a:endParaRPr lang="en-US" sz="4400" b="1" dirty="0">
              <a:solidFill>
                <a:schemeClr val="dk1"/>
              </a:solidFill>
              <a:latin typeface="Calibri"/>
              <a:ea typeface="Calibri"/>
              <a:cs typeface="Calibri"/>
              <a:sym typeface="Calibri"/>
            </a:endParaRPr>
          </a:p>
        </p:txBody>
      </p:sp>
      <p:sp>
        <p:nvSpPr>
          <p:cNvPr id="458" name="Shape 458"/>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100000"/>
              <a:buNone/>
            </a:pPr>
            <a:r>
              <a:rPr lang="en-US" sz="3200" dirty="0">
                <a:solidFill>
                  <a:schemeClr val="dk1"/>
                </a:solidFill>
                <a:latin typeface="Calibri"/>
                <a:ea typeface="Calibri"/>
                <a:cs typeface="Calibri"/>
                <a:sym typeface="Calibri"/>
              </a:rPr>
              <a:t>Are </a:t>
            </a:r>
            <a:r>
              <a:rPr lang="en-US" sz="3200" dirty="0" smtClean="0">
                <a:solidFill>
                  <a:schemeClr val="dk1"/>
                </a:solidFill>
                <a:latin typeface="Calibri"/>
                <a:ea typeface="Calibri"/>
                <a:cs typeface="Calibri"/>
                <a:sym typeface="Calibri"/>
              </a:rPr>
              <a:t>imports </a:t>
            </a:r>
            <a:r>
              <a:rPr lang="en-US" sz="3200" dirty="0">
                <a:solidFill>
                  <a:schemeClr val="dk1"/>
                </a:solidFill>
                <a:latin typeface="Calibri"/>
                <a:ea typeface="Calibri"/>
                <a:cs typeface="Calibri"/>
                <a:sym typeface="Calibri"/>
              </a:rPr>
              <a:t>from the south </a:t>
            </a:r>
            <a:r>
              <a:rPr lang="en-US" sz="3200" dirty="0" smtClean="0">
                <a:solidFill>
                  <a:schemeClr val="dk1"/>
                </a:solidFill>
                <a:latin typeface="Calibri"/>
                <a:ea typeface="Calibri"/>
                <a:cs typeface="Calibri"/>
                <a:sym typeface="Calibri"/>
              </a:rPr>
              <a:t>beneficial</a:t>
            </a:r>
            <a:r>
              <a:rPr lang="cs-CZ" sz="3200" dirty="0" smtClean="0">
                <a:solidFill>
                  <a:schemeClr val="dk1"/>
                </a:solidFill>
                <a:latin typeface="Calibri"/>
                <a:ea typeface="Calibri"/>
                <a:cs typeface="Calibri"/>
                <a:sym typeface="Calibri"/>
              </a:rPr>
              <a:t> </a:t>
            </a:r>
            <a:r>
              <a:rPr lang="cs-CZ" sz="3200" dirty="0" err="1" smtClean="0">
                <a:solidFill>
                  <a:schemeClr val="dk1"/>
                </a:solidFill>
                <a:latin typeface="Calibri"/>
                <a:ea typeface="Calibri"/>
                <a:cs typeface="Calibri"/>
                <a:sym typeface="Calibri"/>
              </a:rPr>
              <a:t>for</a:t>
            </a:r>
            <a:r>
              <a:rPr lang="cs-CZ" sz="3200" dirty="0" smtClean="0">
                <a:solidFill>
                  <a:schemeClr val="dk1"/>
                </a:solidFill>
                <a:latin typeface="Calibri"/>
                <a:ea typeface="Calibri"/>
                <a:cs typeface="Calibri"/>
                <a:sym typeface="Calibri"/>
              </a:rPr>
              <a:t> </a:t>
            </a:r>
            <a:r>
              <a:rPr lang="cs-CZ" sz="3200" dirty="0" err="1" smtClean="0">
                <a:solidFill>
                  <a:schemeClr val="dk1"/>
                </a:solidFill>
                <a:latin typeface="Calibri"/>
                <a:ea typeface="Calibri"/>
                <a:cs typeface="Calibri"/>
                <a:sym typeface="Calibri"/>
              </a:rPr>
              <a:t>people</a:t>
            </a:r>
            <a:r>
              <a:rPr lang="en-US" sz="3200" dirty="0" smtClean="0">
                <a:solidFill>
                  <a:schemeClr val="dk1"/>
                </a:solidFill>
                <a:latin typeface="Calibri"/>
                <a:ea typeface="Calibri"/>
                <a:cs typeface="Calibri"/>
                <a:sym typeface="Calibri"/>
              </a:rPr>
              <a:t>?</a:t>
            </a:r>
            <a:r>
              <a:rPr lang="en-US" sz="3200" b="0" i="0" u="none" strike="noStrike" cap="none" baseline="0" dirty="0" smtClean="0">
                <a:solidFill>
                  <a:schemeClr val="dk1"/>
                </a:solidFill>
                <a:latin typeface="Calibri"/>
                <a:ea typeface="Calibri"/>
                <a:cs typeface="Calibri"/>
                <a:sym typeface="Calibri"/>
              </a:rPr>
              <a:t> </a:t>
            </a:r>
            <a:endParaRPr lang="en-US" sz="3200" b="0" i="0" u="none" strike="noStrike" cap="none" baseline="0" dirty="0">
              <a:solidFill>
                <a:schemeClr val="dk1"/>
              </a:solidFill>
              <a:latin typeface="Calibri"/>
              <a:ea typeface="Calibri"/>
              <a:cs typeface="Calibri"/>
              <a:sym typeface="Calibri"/>
            </a:endParaRPr>
          </a:p>
          <a:p>
            <a:pPr marL="342900" marR="0" lvl="0" indent="-342900" algn="l" rtl="0">
              <a:spcBef>
                <a:spcPts val="64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a:p>
            <a:pPr marL="742950" marR="0" lvl="1" indent="-285750" algn="l" rtl="0">
              <a:spcBef>
                <a:spcPts val="560"/>
              </a:spcBef>
              <a:buClr>
                <a:schemeClr val="dk1"/>
              </a:buClr>
              <a:buSzPct val="100000"/>
              <a:buFont typeface="Calibri"/>
              <a:buChar char="–"/>
            </a:pPr>
            <a:r>
              <a:rPr lang="cs-CZ" dirty="0" err="1" smtClean="0">
                <a:solidFill>
                  <a:schemeClr val="dk1"/>
                </a:solidFill>
                <a:latin typeface="Calibri"/>
                <a:ea typeface="Calibri"/>
                <a:cs typeface="Calibri"/>
                <a:sym typeface="Calibri"/>
              </a:rPr>
              <a:t>What</a:t>
            </a:r>
            <a:r>
              <a:rPr lang="cs-CZ" dirty="0" smtClean="0">
                <a:solidFill>
                  <a:schemeClr val="dk1"/>
                </a:solidFill>
                <a:latin typeface="Calibri"/>
                <a:ea typeface="Calibri"/>
                <a:cs typeface="Calibri"/>
                <a:sym typeface="Calibri"/>
              </a:rPr>
              <a:t> </a:t>
            </a:r>
            <a:r>
              <a:rPr lang="cs-CZ" dirty="0" err="1" smtClean="0">
                <a:solidFill>
                  <a:schemeClr val="dk1"/>
                </a:solidFill>
                <a:latin typeface="Calibri"/>
                <a:ea typeface="Calibri"/>
                <a:cs typeface="Calibri"/>
                <a:sym typeface="Calibri"/>
              </a:rPr>
              <a:t>about</a:t>
            </a:r>
            <a:r>
              <a:rPr lang="cs-CZ" dirty="0" smtClean="0">
                <a:solidFill>
                  <a:schemeClr val="dk1"/>
                </a:solidFill>
                <a:latin typeface="Calibri"/>
                <a:ea typeface="Calibri"/>
                <a:cs typeface="Calibri"/>
                <a:sym typeface="Calibri"/>
              </a:rPr>
              <a:t> </a:t>
            </a:r>
            <a:r>
              <a:rPr lang="cs-CZ" dirty="0" err="1" smtClean="0">
                <a:solidFill>
                  <a:schemeClr val="dk1"/>
                </a:solidFill>
                <a:latin typeface="Calibri"/>
                <a:ea typeface="Calibri"/>
                <a:cs typeface="Calibri"/>
                <a:sym typeface="Calibri"/>
              </a:rPr>
              <a:t>wages</a:t>
            </a:r>
            <a:r>
              <a:rPr lang="cs-CZ" dirty="0" smtClean="0">
                <a:solidFill>
                  <a:schemeClr val="dk1"/>
                </a:solidFill>
                <a:latin typeface="Calibri"/>
                <a:ea typeface="Calibri"/>
                <a:cs typeface="Calibri"/>
                <a:sym typeface="Calibri"/>
              </a:rPr>
              <a:t>?</a:t>
            </a:r>
            <a:endParaRPr lang="en-US" sz="2800" b="0" i="0" u="none" strike="noStrike" cap="none" baseline="0" dirty="0">
              <a:solidFill>
                <a:schemeClr val="dk1"/>
              </a:solidFill>
              <a:latin typeface="Calibri"/>
              <a:ea typeface="Calibri"/>
              <a:cs typeface="Calibri"/>
              <a:sym typeface="Calibri"/>
            </a:endParaRPr>
          </a:p>
          <a:p>
            <a:pPr marL="742950" marR="0" lvl="1" indent="-285750" algn="l" rtl="0">
              <a:spcBef>
                <a:spcPts val="560"/>
              </a:spcBef>
              <a:buClr>
                <a:schemeClr val="dk1"/>
              </a:buClr>
              <a:buSzPct val="100000"/>
              <a:buFont typeface="Calibri"/>
              <a:buChar char="–"/>
            </a:pPr>
            <a:r>
              <a:rPr lang="cs-CZ" dirty="0" err="1" smtClean="0">
                <a:solidFill>
                  <a:schemeClr val="dk1"/>
                </a:solidFill>
                <a:latin typeface="Calibri"/>
                <a:ea typeface="Calibri"/>
                <a:cs typeface="Calibri"/>
                <a:sym typeface="Calibri"/>
              </a:rPr>
              <a:t>What</a:t>
            </a:r>
            <a:r>
              <a:rPr lang="cs-CZ" dirty="0" smtClean="0">
                <a:solidFill>
                  <a:schemeClr val="dk1"/>
                </a:solidFill>
                <a:latin typeface="Calibri"/>
                <a:ea typeface="Calibri"/>
                <a:cs typeface="Calibri"/>
                <a:sym typeface="Calibri"/>
              </a:rPr>
              <a:t> </a:t>
            </a:r>
            <a:r>
              <a:rPr lang="cs-CZ" dirty="0" err="1" smtClean="0">
                <a:solidFill>
                  <a:schemeClr val="dk1"/>
                </a:solidFill>
                <a:latin typeface="Calibri"/>
                <a:ea typeface="Calibri"/>
                <a:cs typeface="Calibri"/>
                <a:sym typeface="Calibri"/>
              </a:rPr>
              <a:t>about</a:t>
            </a:r>
            <a:r>
              <a:rPr lang="cs-CZ" dirty="0" smtClean="0">
                <a:solidFill>
                  <a:schemeClr val="dk1"/>
                </a:solidFill>
                <a:latin typeface="Calibri"/>
                <a:ea typeface="Calibri"/>
                <a:cs typeface="Calibri"/>
                <a:sym typeface="Calibri"/>
              </a:rPr>
              <a:t> model </a:t>
            </a:r>
            <a:r>
              <a:rPr lang="cs-CZ" dirty="0" err="1" smtClean="0">
                <a:solidFill>
                  <a:schemeClr val="dk1"/>
                </a:solidFill>
                <a:latin typeface="Calibri"/>
                <a:ea typeface="Calibri"/>
                <a:cs typeface="Calibri"/>
                <a:sym typeface="Calibri"/>
              </a:rPr>
              <a:t>of</a:t>
            </a:r>
            <a:r>
              <a:rPr lang="cs-CZ" dirty="0" smtClean="0">
                <a:solidFill>
                  <a:schemeClr val="dk1"/>
                </a:solidFill>
                <a:latin typeface="Calibri"/>
                <a:ea typeface="Calibri"/>
                <a:cs typeface="Calibri"/>
                <a:sym typeface="Calibri"/>
              </a:rPr>
              <a:t> </a:t>
            </a:r>
            <a:r>
              <a:rPr lang="cs-CZ" dirty="0" err="1" smtClean="0">
                <a:solidFill>
                  <a:schemeClr val="dk1"/>
                </a:solidFill>
                <a:latin typeface="Calibri"/>
                <a:ea typeface="Calibri"/>
                <a:cs typeface="Calibri"/>
                <a:sym typeface="Calibri"/>
              </a:rPr>
              <a:t>development</a:t>
            </a:r>
            <a:r>
              <a:rPr lang="cs-CZ" dirty="0" smtClean="0">
                <a:solidFill>
                  <a:schemeClr val="dk1"/>
                </a:solidFill>
                <a:latin typeface="Calibri"/>
                <a:ea typeface="Calibri"/>
                <a:cs typeface="Calibri"/>
                <a:sym typeface="Calibri"/>
              </a:rPr>
              <a:t>?</a:t>
            </a:r>
            <a:endParaRPr lang="en-US" sz="2800" dirty="0">
              <a:solidFill>
                <a:schemeClr val="dk1"/>
              </a:solidFill>
              <a:latin typeface="Calibri"/>
              <a:ea typeface="Calibri"/>
              <a:cs typeface="Calibri"/>
              <a:sym typeface="Calibri"/>
            </a:endParaRPr>
          </a:p>
          <a:p>
            <a:pPr marL="742950" marR="0" lvl="1" indent="-285750" algn="l" rtl="0">
              <a:spcBef>
                <a:spcPts val="560"/>
              </a:spcBef>
              <a:buClr>
                <a:schemeClr val="dk1"/>
              </a:buClr>
              <a:buSzPct val="100000"/>
              <a:buFont typeface="Calibri"/>
              <a:buChar char="–"/>
            </a:pPr>
            <a:r>
              <a:rPr lang="cs-CZ" dirty="0" err="1" smtClean="0">
                <a:solidFill>
                  <a:schemeClr val="dk1"/>
                </a:solidFill>
                <a:latin typeface="Calibri"/>
                <a:ea typeface="Calibri"/>
                <a:cs typeface="Calibri"/>
                <a:sym typeface="Calibri"/>
              </a:rPr>
              <a:t>What</a:t>
            </a:r>
            <a:r>
              <a:rPr lang="cs-CZ" dirty="0" smtClean="0">
                <a:solidFill>
                  <a:schemeClr val="dk1"/>
                </a:solidFill>
                <a:latin typeface="Calibri"/>
                <a:ea typeface="Calibri"/>
                <a:cs typeface="Calibri"/>
                <a:sym typeface="Calibri"/>
              </a:rPr>
              <a:t> </a:t>
            </a:r>
            <a:r>
              <a:rPr lang="cs-CZ" dirty="0" err="1" smtClean="0">
                <a:solidFill>
                  <a:schemeClr val="dk1"/>
                </a:solidFill>
                <a:latin typeface="Calibri"/>
                <a:ea typeface="Calibri"/>
                <a:cs typeface="Calibri"/>
                <a:sym typeface="Calibri"/>
              </a:rPr>
              <a:t>about</a:t>
            </a:r>
            <a:r>
              <a:rPr lang="cs-CZ" dirty="0" smtClean="0">
                <a:solidFill>
                  <a:schemeClr val="dk1"/>
                </a:solidFill>
                <a:latin typeface="Calibri"/>
                <a:ea typeface="Calibri"/>
                <a:cs typeface="Calibri"/>
                <a:sym typeface="Calibri"/>
              </a:rPr>
              <a:t> </a:t>
            </a:r>
            <a:r>
              <a:rPr lang="cs-CZ" dirty="0" err="1">
                <a:solidFill>
                  <a:schemeClr val="dk1"/>
                </a:solidFill>
                <a:latin typeface="Calibri"/>
                <a:ea typeface="Calibri"/>
                <a:cs typeface="Calibri"/>
                <a:sym typeface="Calibri"/>
              </a:rPr>
              <a:t>r</a:t>
            </a:r>
            <a:r>
              <a:rPr lang="cs-CZ" dirty="0" err="1" smtClean="0">
                <a:solidFill>
                  <a:schemeClr val="dk1"/>
                </a:solidFill>
                <a:latin typeface="Calibri"/>
                <a:ea typeface="Calibri"/>
                <a:cs typeface="Calibri"/>
                <a:sym typeface="Calibri"/>
              </a:rPr>
              <a:t>esources</a:t>
            </a:r>
            <a:r>
              <a:rPr lang="cs-CZ" dirty="0" smtClean="0">
                <a:solidFill>
                  <a:schemeClr val="dk1"/>
                </a:solidFill>
                <a:latin typeface="Calibri"/>
                <a:ea typeface="Calibri"/>
                <a:cs typeface="Calibri"/>
                <a:sym typeface="Calibri"/>
              </a:rPr>
              <a:t>?</a:t>
            </a:r>
            <a:endParaRPr lang="en-US" sz="2800" dirty="0">
              <a:solidFill>
                <a:schemeClr val="dk1"/>
              </a:solidFill>
              <a:latin typeface="Calibri"/>
              <a:ea typeface="Calibri"/>
              <a:cs typeface="Calibri"/>
              <a:sym typeface="Calibri"/>
            </a:endParaRPr>
          </a:p>
          <a:p>
            <a:pPr marL="342900" marR="0" lvl="0" indent="-139700" algn="l" rtl="0">
              <a:spcBef>
                <a:spcPts val="64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a:p>
            <a:pPr marL="342900" marR="0" lvl="0" indent="-139700" algn="l" rtl="0">
              <a:spcBef>
                <a:spcPts val="64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p:txBody>
      </p:sp>
      <p:pic>
        <p:nvPicPr>
          <p:cNvPr id="459" name="Shape 459"/>
          <p:cNvPicPr preferRelativeResize="0"/>
          <p:nvPr/>
        </p:nvPicPr>
        <p:blipFill rotWithShape="1">
          <a:blip r:embed="rId3"/>
          <a:srcRect/>
          <a:stretch/>
        </p:blipFill>
        <p:spPr>
          <a:xfrm>
            <a:off x="6660232" y="4335235"/>
            <a:ext cx="2088232" cy="1982451"/>
          </a:xfrm>
          <a:prstGeom prst="rect">
            <a:avLst/>
          </a:prstGeom>
          <a:noFill/>
          <a:ln>
            <a:noFill/>
          </a:ln>
        </p:spPr>
      </p:pic>
      <p:pic>
        <p:nvPicPr>
          <p:cNvPr id="460" name="Shape 460"/>
          <p:cNvPicPr preferRelativeResize="0"/>
          <p:nvPr/>
        </p:nvPicPr>
        <p:blipFill rotWithShape="1">
          <a:blip r:embed="rId4" cstate="email">
            <a:extLst>
              <a:ext uri="{28A0092B-C50C-407E-A947-70E740481C1C}">
                <a14:useLocalDpi xmlns:a14="http://schemas.microsoft.com/office/drawing/2010/main"/>
              </a:ext>
            </a:extLst>
          </a:blip>
          <a:srcRect/>
          <a:stretch/>
        </p:blipFill>
        <p:spPr>
          <a:xfrm>
            <a:off x="4860032" y="4437112"/>
            <a:ext cx="1904461" cy="1944216"/>
          </a:xfrm>
          <a:prstGeom prst="rect">
            <a:avLst/>
          </a:prstGeom>
          <a:noFill/>
          <a:ln>
            <a:noFill/>
          </a:ln>
        </p:spPr>
      </p:pic>
    </p:spTree>
    <p:extLst>
      <p:ext uri="{BB962C8B-B14F-4D97-AF65-F5344CB8AC3E}">
        <p14:creationId xmlns:p14="http://schemas.microsoft.com/office/powerpoint/2010/main" val="3798060264"/>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Shape 47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cs-CZ" b="1" dirty="0" err="1" smtClean="0">
                <a:solidFill>
                  <a:schemeClr val="dk1"/>
                </a:solidFill>
                <a:latin typeface="Calibri"/>
                <a:ea typeface="Calibri"/>
                <a:cs typeface="Calibri"/>
                <a:sym typeface="Calibri"/>
              </a:rPr>
              <a:t>Space</a:t>
            </a:r>
            <a:r>
              <a:rPr lang="cs-CZ" b="1" dirty="0" smtClean="0">
                <a:solidFill>
                  <a:schemeClr val="dk1"/>
                </a:solidFill>
                <a:latin typeface="Calibri"/>
                <a:ea typeface="Calibri"/>
                <a:cs typeface="Calibri"/>
                <a:sym typeface="Calibri"/>
              </a:rPr>
              <a:t> and </a:t>
            </a:r>
            <a:r>
              <a:rPr lang="cs-CZ" b="1" dirty="0" err="1" smtClean="0">
                <a:solidFill>
                  <a:schemeClr val="dk1"/>
                </a:solidFill>
                <a:latin typeface="Calibri"/>
                <a:ea typeface="Calibri"/>
                <a:cs typeface="Calibri"/>
                <a:sym typeface="Calibri"/>
              </a:rPr>
              <a:t>time</a:t>
            </a:r>
            <a:r>
              <a:rPr lang="cs-CZ" b="1" dirty="0" smtClean="0">
                <a:solidFill>
                  <a:schemeClr val="dk1"/>
                </a:solidFill>
                <a:latin typeface="Calibri"/>
                <a:ea typeface="Calibri"/>
                <a:cs typeface="Calibri"/>
                <a:sym typeface="Calibri"/>
              </a:rPr>
              <a:t> </a:t>
            </a:r>
            <a:r>
              <a:rPr lang="cs-CZ" sz="4400" b="1" dirty="0" err="1" smtClean="0">
                <a:solidFill>
                  <a:schemeClr val="dk1"/>
                </a:solidFill>
                <a:latin typeface="Calibri"/>
                <a:ea typeface="Calibri"/>
                <a:cs typeface="Calibri"/>
                <a:sym typeface="Calibri"/>
              </a:rPr>
              <a:t>gaps</a:t>
            </a:r>
            <a:r>
              <a:rPr lang="cs-CZ" sz="4400" b="1" dirty="0" smtClean="0">
                <a:solidFill>
                  <a:schemeClr val="dk1"/>
                </a:solidFill>
                <a:latin typeface="Calibri"/>
                <a:ea typeface="Calibri"/>
                <a:cs typeface="Calibri"/>
                <a:sym typeface="Calibri"/>
              </a:rPr>
              <a:t> in </a:t>
            </a:r>
            <a:r>
              <a:rPr lang="cs-CZ" sz="4400" b="1" dirty="0" err="1" smtClean="0">
                <a:solidFill>
                  <a:schemeClr val="dk1"/>
                </a:solidFill>
                <a:latin typeface="Calibri"/>
                <a:ea typeface="Calibri"/>
                <a:cs typeface="Calibri"/>
                <a:sym typeface="Calibri"/>
              </a:rPr>
              <a:t>our</a:t>
            </a:r>
            <a:r>
              <a:rPr lang="cs-CZ" sz="4400" b="1" dirty="0" smtClean="0">
                <a:solidFill>
                  <a:schemeClr val="dk1"/>
                </a:solidFill>
                <a:latin typeface="Calibri"/>
                <a:ea typeface="Calibri"/>
                <a:cs typeface="Calibri"/>
                <a:sym typeface="Calibri"/>
              </a:rPr>
              <a:t> food</a:t>
            </a:r>
            <a:endParaRPr lang="en-US" sz="4400" b="1" dirty="0">
              <a:solidFill>
                <a:schemeClr val="dk1"/>
              </a:solidFill>
              <a:latin typeface="Calibri"/>
              <a:ea typeface="Calibri"/>
              <a:cs typeface="Calibri"/>
              <a:sym typeface="Calibri"/>
            </a:endParaRPr>
          </a:p>
        </p:txBody>
      </p:sp>
      <p:sp>
        <p:nvSpPr>
          <p:cNvPr id="472" name="Shape 472"/>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0" marR="0" lvl="0" indent="0" algn="ctr" rtl="0">
              <a:lnSpc>
                <a:spcPct val="80000"/>
              </a:lnSpc>
              <a:spcBef>
                <a:spcPts val="0"/>
              </a:spcBef>
              <a:buClr>
                <a:srgbClr val="002060"/>
              </a:buClr>
              <a:buSzPct val="25000"/>
              <a:buFont typeface="Calibri"/>
              <a:buNone/>
            </a:pPr>
            <a:r>
              <a:rPr lang="en-US" sz="2950" dirty="0">
                <a:solidFill>
                  <a:srgbClr val="002060"/>
                </a:solidFill>
                <a:latin typeface="Calibri"/>
                <a:ea typeface="Calibri"/>
                <a:cs typeface="Calibri"/>
                <a:sym typeface="Calibri"/>
              </a:rPr>
              <a:t>Do we know the actual seasons of fruit &amp; vegetable types</a:t>
            </a:r>
            <a:r>
              <a:rPr lang="en-US" sz="2950" dirty="0" smtClean="0">
                <a:solidFill>
                  <a:srgbClr val="002060"/>
                </a:solidFill>
                <a:latin typeface="Calibri"/>
                <a:ea typeface="Calibri"/>
                <a:cs typeface="Calibri"/>
                <a:sym typeface="Calibri"/>
              </a:rPr>
              <a:t>?</a:t>
            </a:r>
            <a:endParaRPr lang="cs-CZ" sz="2950" dirty="0" smtClean="0">
              <a:solidFill>
                <a:srgbClr val="002060"/>
              </a:solidFill>
              <a:latin typeface="Calibri"/>
              <a:ea typeface="Calibri"/>
              <a:cs typeface="Calibri"/>
              <a:sym typeface="Calibri"/>
            </a:endParaRPr>
          </a:p>
          <a:p>
            <a:pPr marL="0" marR="0" lvl="0" indent="0" algn="ctr" rtl="0">
              <a:lnSpc>
                <a:spcPct val="80000"/>
              </a:lnSpc>
              <a:spcBef>
                <a:spcPts val="0"/>
              </a:spcBef>
              <a:buClr>
                <a:srgbClr val="002060"/>
              </a:buClr>
              <a:buSzPct val="25000"/>
              <a:buFont typeface="Calibri"/>
              <a:buNone/>
            </a:pPr>
            <a:endParaRPr lang="cs-CZ" sz="2950" dirty="0">
              <a:solidFill>
                <a:srgbClr val="002060"/>
              </a:solidFill>
              <a:latin typeface="Calibri"/>
              <a:ea typeface="Calibri"/>
              <a:cs typeface="Calibri"/>
              <a:sym typeface="Calibri"/>
            </a:endParaRPr>
          </a:p>
          <a:p>
            <a:pPr marL="0" marR="0" lvl="0" indent="0" algn="ctr" rtl="0">
              <a:lnSpc>
                <a:spcPct val="80000"/>
              </a:lnSpc>
              <a:spcBef>
                <a:spcPts val="592"/>
              </a:spcBef>
              <a:buClr>
                <a:schemeClr val="dk1"/>
              </a:buClr>
              <a:buFont typeface="Calibri"/>
              <a:buNone/>
            </a:pPr>
            <a:endParaRPr sz="2950" i="0" u="none" strike="noStrike" cap="none" baseline="0" dirty="0">
              <a:solidFill>
                <a:srgbClr val="002060"/>
              </a:solidFill>
              <a:latin typeface="Calibri"/>
              <a:ea typeface="Calibri"/>
              <a:cs typeface="Calibri"/>
              <a:sym typeface="Calibri"/>
            </a:endParaRPr>
          </a:p>
          <a:p>
            <a:pPr marL="0" marR="0" lvl="0" indent="0" algn="ctr" rtl="0">
              <a:lnSpc>
                <a:spcPct val="80000"/>
              </a:lnSpc>
              <a:spcBef>
                <a:spcPts val="590"/>
              </a:spcBef>
              <a:buClr>
                <a:srgbClr val="002060"/>
              </a:buClr>
              <a:buSzPct val="25000"/>
              <a:buFont typeface="Calibri"/>
              <a:buNone/>
            </a:pPr>
            <a:r>
              <a:rPr lang="en-US" sz="2950" dirty="0">
                <a:solidFill>
                  <a:srgbClr val="002060"/>
                </a:solidFill>
                <a:latin typeface="Calibri"/>
                <a:ea typeface="Calibri"/>
                <a:cs typeface="Calibri"/>
                <a:sym typeface="Calibri"/>
              </a:rPr>
              <a:t>Do we consider if our food is produced with a minimal impact on people &amp; natural resources</a:t>
            </a:r>
            <a:r>
              <a:rPr lang="en-US" sz="2950" dirty="0" smtClean="0">
                <a:solidFill>
                  <a:srgbClr val="002060"/>
                </a:solidFill>
                <a:latin typeface="Calibri"/>
                <a:ea typeface="Calibri"/>
                <a:cs typeface="Calibri"/>
                <a:sym typeface="Calibri"/>
              </a:rPr>
              <a:t>?</a:t>
            </a:r>
            <a:endParaRPr lang="cs-CZ" sz="2950" dirty="0" smtClean="0">
              <a:solidFill>
                <a:srgbClr val="002060"/>
              </a:solidFill>
              <a:latin typeface="Calibri"/>
              <a:ea typeface="Calibri"/>
              <a:cs typeface="Calibri"/>
              <a:sym typeface="Calibri"/>
            </a:endParaRPr>
          </a:p>
          <a:p>
            <a:pPr marL="0" indent="0" algn="ctr">
              <a:lnSpc>
                <a:spcPct val="80000"/>
              </a:lnSpc>
              <a:spcBef>
                <a:spcPts val="590"/>
              </a:spcBef>
              <a:buClr>
                <a:srgbClr val="002060"/>
              </a:buClr>
              <a:buSzPct val="25000"/>
              <a:buNone/>
            </a:pPr>
            <a:endParaRPr lang="cs-CZ" sz="2950" dirty="0" smtClean="0">
              <a:solidFill>
                <a:srgbClr val="002060"/>
              </a:solidFill>
              <a:ea typeface="Calibri"/>
              <a:cs typeface="Calibri"/>
              <a:sym typeface="Calibri"/>
            </a:endParaRPr>
          </a:p>
          <a:p>
            <a:pPr marL="0" indent="0" algn="ctr">
              <a:lnSpc>
                <a:spcPct val="80000"/>
              </a:lnSpc>
              <a:spcBef>
                <a:spcPts val="590"/>
              </a:spcBef>
              <a:buClr>
                <a:srgbClr val="002060"/>
              </a:buClr>
              <a:buSzPct val="25000"/>
              <a:buNone/>
            </a:pPr>
            <a:r>
              <a:rPr lang="cs-CZ" sz="2950" dirty="0" smtClean="0">
                <a:solidFill>
                  <a:srgbClr val="002060"/>
                </a:solidFill>
                <a:ea typeface="Calibri"/>
                <a:cs typeface="Calibri"/>
                <a:sym typeface="Calibri"/>
              </a:rPr>
              <a:t>Do </a:t>
            </a:r>
            <a:r>
              <a:rPr lang="cs-CZ" sz="2950" dirty="0" err="1" smtClean="0">
                <a:solidFill>
                  <a:srgbClr val="002060"/>
                </a:solidFill>
                <a:ea typeface="Calibri"/>
                <a:cs typeface="Calibri"/>
                <a:sym typeface="Calibri"/>
              </a:rPr>
              <a:t>we</a:t>
            </a:r>
            <a:r>
              <a:rPr lang="cs-CZ" sz="2950" dirty="0" smtClean="0">
                <a:solidFill>
                  <a:srgbClr val="002060"/>
                </a:solidFill>
                <a:ea typeface="Calibri"/>
                <a:cs typeface="Calibri"/>
                <a:sym typeface="Calibri"/>
              </a:rPr>
              <a:t> </a:t>
            </a:r>
            <a:r>
              <a:rPr lang="cs-CZ" sz="2950" dirty="0" err="1" smtClean="0">
                <a:solidFill>
                  <a:srgbClr val="002060"/>
                </a:solidFill>
                <a:ea typeface="Calibri"/>
                <a:cs typeface="Calibri"/>
                <a:sym typeface="Calibri"/>
              </a:rPr>
              <a:t>know</a:t>
            </a:r>
            <a:r>
              <a:rPr lang="cs-CZ" sz="2950" dirty="0" smtClean="0">
                <a:solidFill>
                  <a:srgbClr val="002060"/>
                </a:solidFill>
                <a:ea typeface="Calibri"/>
                <a:cs typeface="Calibri"/>
                <a:sym typeface="Calibri"/>
              </a:rPr>
              <a:t> </a:t>
            </a:r>
            <a:r>
              <a:rPr lang="cs-CZ" sz="2950" dirty="0" err="1" smtClean="0">
                <a:solidFill>
                  <a:srgbClr val="002060"/>
                </a:solidFill>
                <a:ea typeface="Calibri"/>
                <a:cs typeface="Calibri"/>
                <a:sym typeface="Calibri"/>
              </a:rPr>
              <a:t>that</a:t>
            </a:r>
            <a:r>
              <a:rPr lang="cs-CZ" sz="2950" dirty="0" smtClean="0">
                <a:solidFill>
                  <a:srgbClr val="002060"/>
                </a:solidFill>
                <a:ea typeface="Calibri"/>
                <a:cs typeface="Calibri"/>
                <a:sym typeface="Calibri"/>
              </a:rPr>
              <a:t> </a:t>
            </a:r>
            <a:r>
              <a:rPr lang="cs-CZ" sz="2950" dirty="0" err="1" smtClean="0">
                <a:solidFill>
                  <a:srgbClr val="002060"/>
                </a:solidFill>
                <a:ea typeface="Calibri"/>
                <a:cs typeface="Calibri"/>
                <a:sym typeface="Calibri"/>
              </a:rPr>
              <a:t>methods</a:t>
            </a:r>
            <a:r>
              <a:rPr lang="cs-CZ" sz="2950" dirty="0" smtClean="0">
                <a:solidFill>
                  <a:srgbClr val="002060"/>
                </a:solidFill>
                <a:ea typeface="Calibri"/>
                <a:cs typeface="Calibri"/>
                <a:sym typeface="Calibri"/>
              </a:rPr>
              <a:t> </a:t>
            </a:r>
            <a:r>
              <a:rPr lang="cs-CZ" sz="2950" dirty="0" err="1" smtClean="0">
                <a:solidFill>
                  <a:srgbClr val="002060"/>
                </a:solidFill>
                <a:ea typeface="Calibri"/>
                <a:cs typeface="Calibri"/>
                <a:sym typeface="Calibri"/>
              </a:rPr>
              <a:t>of</a:t>
            </a:r>
            <a:r>
              <a:rPr lang="cs-CZ" sz="2950" dirty="0" smtClean="0">
                <a:solidFill>
                  <a:srgbClr val="002060"/>
                </a:solidFill>
                <a:ea typeface="Calibri"/>
                <a:cs typeface="Calibri"/>
                <a:sym typeface="Calibri"/>
              </a:rPr>
              <a:t> </a:t>
            </a:r>
            <a:r>
              <a:rPr lang="cs-CZ" sz="2950" dirty="0" err="1" smtClean="0">
                <a:solidFill>
                  <a:srgbClr val="002060"/>
                </a:solidFill>
                <a:ea typeface="Calibri"/>
                <a:cs typeface="Calibri"/>
                <a:sym typeface="Calibri"/>
              </a:rPr>
              <a:t>production</a:t>
            </a:r>
            <a:r>
              <a:rPr lang="cs-CZ" sz="2950" dirty="0" smtClean="0">
                <a:solidFill>
                  <a:srgbClr val="002060"/>
                </a:solidFill>
                <a:ea typeface="Calibri"/>
                <a:cs typeface="Calibri"/>
                <a:sym typeface="Calibri"/>
              </a:rPr>
              <a:t> has </a:t>
            </a:r>
            <a:r>
              <a:rPr lang="cs-CZ" sz="2950" dirty="0" err="1" smtClean="0">
                <a:solidFill>
                  <a:srgbClr val="002060"/>
                </a:solidFill>
                <a:ea typeface="Calibri"/>
                <a:cs typeface="Calibri"/>
                <a:sym typeface="Calibri"/>
              </a:rPr>
              <a:t>bigger</a:t>
            </a:r>
            <a:r>
              <a:rPr lang="cs-CZ" sz="2950" dirty="0" smtClean="0">
                <a:solidFill>
                  <a:srgbClr val="002060"/>
                </a:solidFill>
                <a:ea typeface="Calibri"/>
                <a:cs typeface="Calibri"/>
                <a:sym typeface="Calibri"/>
              </a:rPr>
              <a:t> </a:t>
            </a:r>
            <a:r>
              <a:rPr lang="cs-CZ" sz="2950" dirty="0" err="1" smtClean="0">
                <a:solidFill>
                  <a:srgbClr val="002060"/>
                </a:solidFill>
                <a:ea typeface="Calibri"/>
                <a:cs typeface="Calibri"/>
                <a:sym typeface="Calibri"/>
              </a:rPr>
              <a:t>impact</a:t>
            </a:r>
            <a:r>
              <a:rPr lang="cs-CZ" sz="2950" dirty="0" smtClean="0">
                <a:solidFill>
                  <a:srgbClr val="002060"/>
                </a:solidFill>
                <a:ea typeface="Calibri"/>
                <a:cs typeface="Calibri"/>
                <a:sym typeface="Calibri"/>
              </a:rPr>
              <a:t> </a:t>
            </a:r>
            <a:r>
              <a:rPr lang="cs-CZ" sz="2950" dirty="0" err="1" smtClean="0">
                <a:solidFill>
                  <a:srgbClr val="002060"/>
                </a:solidFill>
                <a:ea typeface="Calibri"/>
                <a:cs typeface="Calibri"/>
                <a:sym typeface="Calibri"/>
              </a:rPr>
              <a:t>than</a:t>
            </a:r>
            <a:r>
              <a:rPr lang="cs-CZ" sz="2950" dirty="0" smtClean="0">
                <a:solidFill>
                  <a:srgbClr val="002060"/>
                </a:solidFill>
                <a:ea typeface="Calibri"/>
                <a:cs typeface="Calibri"/>
                <a:sym typeface="Calibri"/>
              </a:rPr>
              <a:t> </a:t>
            </a:r>
            <a:r>
              <a:rPr lang="cs-CZ" sz="2950" dirty="0">
                <a:solidFill>
                  <a:srgbClr val="002060"/>
                </a:solidFill>
                <a:ea typeface="Calibri"/>
                <a:cs typeface="Calibri"/>
                <a:sym typeface="Calibri"/>
              </a:rPr>
              <a:t>food </a:t>
            </a:r>
            <a:r>
              <a:rPr lang="cs-CZ" sz="2950" dirty="0" err="1">
                <a:solidFill>
                  <a:srgbClr val="002060"/>
                </a:solidFill>
                <a:ea typeface="Calibri"/>
                <a:cs typeface="Calibri"/>
                <a:sym typeface="Calibri"/>
              </a:rPr>
              <a:t>miles</a:t>
            </a:r>
            <a:r>
              <a:rPr lang="cs-CZ" sz="2950" dirty="0">
                <a:solidFill>
                  <a:srgbClr val="002060"/>
                </a:solidFill>
                <a:ea typeface="Calibri"/>
                <a:cs typeface="Calibri"/>
                <a:sym typeface="Calibri"/>
              </a:rPr>
              <a:t>?</a:t>
            </a:r>
            <a:endParaRPr lang="en-US" sz="2950" dirty="0">
              <a:solidFill>
                <a:srgbClr val="002060"/>
              </a:solidFill>
              <a:ea typeface="Calibri"/>
              <a:cs typeface="Calibri"/>
              <a:sym typeface="Calibri"/>
            </a:endParaRPr>
          </a:p>
          <a:p>
            <a:pPr marL="0" marR="0" lvl="0" indent="0" algn="ctr" rtl="0">
              <a:lnSpc>
                <a:spcPct val="80000"/>
              </a:lnSpc>
              <a:spcBef>
                <a:spcPts val="590"/>
              </a:spcBef>
              <a:buClr>
                <a:srgbClr val="002060"/>
              </a:buClr>
              <a:buSzPct val="25000"/>
              <a:buFont typeface="Calibri"/>
              <a:buNone/>
            </a:pPr>
            <a:endParaRPr lang="en-US" sz="2950" dirty="0">
              <a:solidFill>
                <a:srgbClr val="002060"/>
              </a:solidFill>
              <a:latin typeface="Calibri"/>
              <a:ea typeface="Calibri"/>
              <a:cs typeface="Calibri"/>
              <a:sym typeface="Calibri"/>
            </a:endParaRPr>
          </a:p>
          <a:p>
            <a:pPr marL="0" marR="0" lvl="0" indent="0" algn="ctr" rtl="0">
              <a:lnSpc>
                <a:spcPct val="80000"/>
              </a:lnSpc>
              <a:spcBef>
                <a:spcPts val="590"/>
              </a:spcBef>
              <a:buClr>
                <a:srgbClr val="002060"/>
              </a:buClr>
              <a:buFont typeface="Calibri"/>
              <a:buNone/>
            </a:pPr>
            <a:endParaRPr sz="2950" b="1" dirty="0">
              <a:solidFill>
                <a:srgbClr val="002060"/>
              </a:solidFill>
              <a:latin typeface="Calibri"/>
              <a:ea typeface="Calibri"/>
              <a:cs typeface="Calibri"/>
              <a:sym typeface="Calibri"/>
            </a:endParaRPr>
          </a:p>
          <a:p>
            <a:pPr marL="342900" marR="0" lvl="0" indent="-154940" algn="l" rtl="0">
              <a:lnSpc>
                <a:spcPct val="80000"/>
              </a:lnSpc>
              <a:spcBef>
                <a:spcPts val="592"/>
              </a:spcBef>
              <a:buClr>
                <a:schemeClr val="dk1"/>
              </a:buClr>
              <a:buFont typeface="Calibri"/>
              <a:buNone/>
            </a:pPr>
            <a:endParaRPr sz="2950" b="0" i="0" u="none" strike="noStrike" cap="none" baseline="0" dirty="0">
              <a:solidFill>
                <a:schemeClr val="dk1"/>
              </a:solidFill>
              <a:latin typeface="Calibri"/>
              <a:ea typeface="Calibri"/>
              <a:cs typeface="Calibri"/>
              <a:sym typeface="Calibri"/>
            </a:endParaRPr>
          </a:p>
        </p:txBody>
      </p:sp>
      <p:pic>
        <p:nvPicPr>
          <p:cNvPr id="5" name="Shape 452"/>
          <p:cNvPicPr preferRelativeResize="0"/>
          <p:nvPr/>
        </p:nvPicPr>
        <p:blipFill rotWithShape="1">
          <a:blip r:embed="rId3" cstate="email">
            <a:extLst>
              <a:ext uri="{28A0092B-C50C-407E-A947-70E740481C1C}">
                <a14:useLocalDpi xmlns:a14="http://schemas.microsoft.com/office/drawing/2010/main"/>
              </a:ext>
            </a:extLst>
          </a:blip>
          <a:srcRect/>
          <a:stretch/>
        </p:blipFill>
        <p:spPr>
          <a:xfrm>
            <a:off x="7239539" y="4913783"/>
            <a:ext cx="1904461" cy="1944216"/>
          </a:xfrm>
          <a:prstGeom prst="rect">
            <a:avLst/>
          </a:prstGeom>
          <a:noFill/>
          <a:ln>
            <a:noFill/>
          </a:ln>
        </p:spPr>
      </p:pic>
    </p:spTree>
    <p:extLst>
      <p:ext uri="{BB962C8B-B14F-4D97-AF65-F5344CB8AC3E}">
        <p14:creationId xmlns:p14="http://schemas.microsoft.com/office/powerpoint/2010/main" val="1669533283"/>
      </p:ext>
    </p:extLst>
  </p:cSld>
  <p:clrMapOvr>
    <a:masterClrMapping/>
  </p:clrMapOvr>
  <p:transition spd="slow">
    <p:cut/>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cs-CZ" dirty="0" smtClean="0">
                <a:hlinkClick r:id="rId2"/>
              </a:rPr>
              <a:t/>
            </a:r>
            <a:br>
              <a:rPr lang="cs-CZ" dirty="0" smtClean="0">
                <a:hlinkClick r:id="rId2"/>
              </a:rPr>
            </a:br>
            <a:r>
              <a:rPr lang="cs-CZ" dirty="0" smtClean="0"/>
              <a:t/>
            </a:r>
            <a:br>
              <a:rPr lang="cs-CZ" dirty="0" smtClean="0"/>
            </a:br>
            <a:endParaRPr lang="cs-CZ" dirty="0"/>
          </a:p>
        </p:txBody>
      </p:sp>
      <p:pic>
        <p:nvPicPr>
          <p:cNvPr id="4" name="Content Placeholder 3" descr="Britain: The Bainton family of Cllingbourne Ducis spend £155 on their weekly food shop. They list their favourite foods as avocado, prawn cocktail and chocolate fudge cake with cream"/>
          <p:cNvPicPr>
            <a:picLocks noGrp="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1524000" y="1524000"/>
            <a:ext cx="6127848" cy="4525963"/>
          </a:xfrm>
          <a:prstGeom prst="rect">
            <a:avLst/>
          </a:prstGeom>
          <a:noFill/>
          <a:ln>
            <a:noFill/>
          </a:ln>
        </p:spPr>
      </p:pic>
    </p:spTree>
    <p:extLst>
      <p:ext uri="{BB962C8B-B14F-4D97-AF65-F5344CB8AC3E}">
        <p14:creationId xmlns:p14="http://schemas.microsoft.com/office/powerpoint/2010/main" val="336559058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Shape 47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Font typeface="Calibri"/>
              <a:buNone/>
            </a:pPr>
            <a:endParaRPr sz="4400" b="0" i="0" u="none" strike="noStrike" cap="none" baseline="0">
              <a:solidFill>
                <a:schemeClr val="dk1"/>
              </a:solidFill>
              <a:latin typeface="Calibri"/>
              <a:ea typeface="Calibri"/>
              <a:cs typeface="Calibri"/>
              <a:sym typeface="Calibri"/>
            </a:endParaRPr>
          </a:p>
        </p:txBody>
      </p:sp>
      <p:pic>
        <p:nvPicPr>
          <p:cNvPr id="478" name="Shape 478"/>
          <p:cNvPicPr preferRelativeResize="0">
            <a:picLocks noGrp="1"/>
          </p:cNvPicPr>
          <p:nvPr>
            <p:ph type="body" idx="1"/>
          </p:nvPr>
        </p:nvPicPr>
        <p:blipFill rotWithShape="1">
          <a:blip r:embed="rId3"/>
          <a:srcRect/>
          <a:stretch/>
        </p:blipFill>
        <p:spPr>
          <a:xfrm>
            <a:off x="323528" y="476672"/>
            <a:ext cx="8589685" cy="5791143"/>
          </a:xfrm>
          <a:prstGeom prst="rect">
            <a:avLst/>
          </a:prstGeom>
          <a:noFill/>
          <a:ln>
            <a:noFill/>
          </a:ln>
        </p:spPr>
      </p:pic>
    </p:spTree>
    <p:extLst>
      <p:ext uri="{BB962C8B-B14F-4D97-AF65-F5344CB8AC3E}">
        <p14:creationId xmlns:p14="http://schemas.microsoft.com/office/powerpoint/2010/main" val="1731540838"/>
      </p:ext>
    </p:extLst>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err="1" smtClean="0"/>
              <a:t>Us</a:t>
            </a:r>
            <a:r>
              <a:rPr lang="cs-CZ" dirty="0" smtClean="0"/>
              <a:t>, </a:t>
            </a:r>
            <a:r>
              <a:rPr lang="cs-CZ" dirty="0" err="1" smtClean="0"/>
              <a:t>our</a:t>
            </a:r>
            <a:r>
              <a:rPr lang="cs-CZ" dirty="0" smtClean="0"/>
              <a:t> </a:t>
            </a:r>
            <a:r>
              <a:rPr lang="cs-CZ" dirty="0" err="1" smtClean="0"/>
              <a:t>lifestyles</a:t>
            </a:r>
            <a:r>
              <a:rPr lang="cs-CZ" dirty="0" smtClean="0"/>
              <a:t> and </a:t>
            </a:r>
            <a:r>
              <a:rPr lang="cs-CZ" dirty="0" err="1" smtClean="0"/>
              <a:t>the</a:t>
            </a:r>
            <a:r>
              <a:rPr lang="cs-CZ" dirty="0" smtClean="0"/>
              <a:t> </a:t>
            </a:r>
            <a:r>
              <a:rPr lang="cs-CZ" dirty="0" err="1" smtClean="0"/>
              <a:t>world</a:t>
            </a:r>
            <a:endParaRPr lang="cs-CZ" dirty="0"/>
          </a:p>
        </p:txBody>
      </p:sp>
      <p:pic>
        <p:nvPicPr>
          <p:cNvPr id="4" name="Content Placeholder 3" descr="https://bluecaravanblog.files.wordpress.com/2011/07/onestepatatime.jpg">
            <a:hlinkClick r:id="rId2"/>
          </p:cNvPr>
          <p:cNvPicPr>
            <a:picLocks noGrp="1"/>
          </p:cNvPicPr>
          <p:nvPr>
            <p:ph idx="1"/>
          </p:nvPr>
        </p:nvPicPr>
        <p:blipFill>
          <a:blip r:embed="rId3" cstate="email">
            <a:extLst>
              <a:ext uri="{28A0092B-C50C-407E-A947-70E740481C1C}">
                <a14:useLocalDpi xmlns:a14="http://schemas.microsoft.com/office/drawing/2010/main"/>
              </a:ext>
            </a:extLst>
          </a:blip>
          <a:srcRect/>
          <a:stretch>
            <a:fillRect/>
          </a:stretch>
        </p:blipFill>
        <p:spPr bwMode="auto">
          <a:xfrm>
            <a:off x="911189" y="1600200"/>
            <a:ext cx="7321621" cy="4525963"/>
          </a:xfrm>
          <a:prstGeom prst="rect">
            <a:avLst/>
          </a:prstGeom>
          <a:noFill/>
          <a:ln>
            <a:noFill/>
          </a:ln>
        </p:spPr>
      </p:pic>
    </p:spTree>
    <p:extLst>
      <p:ext uri="{BB962C8B-B14F-4D97-AF65-F5344CB8AC3E}">
        <p14:creationId xmlns:p14="http://schemas.microsoft.com/office/powerpoint/2010/main" val="175060506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Shape 48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cs-CZ" b="1" dirty="0" smtClean="0">
                <a:solidFill>
                  <a:schemeClr val="dk1"/>
                </a:solidFill>
                <a:latin typeface="Calibri"/>
                <a:ea typeface="Calibri"/>
                <a:cs typeface="Calibri"/>
                <a:sym typeface="Calibri"/>
              </a:rPr>
              <a:t>More </a:t>
            </a:r>
            <a:r>
              <a:rPr lang="cs-CZ" b="1" dirty="0" err="1" smtClean="0">
                <a:solidFill>
                  <a:schemeClr val="dk1"/>
                </a:solidFill>
                <a:latin typeface="Calibri"/>
                <a:ea typeface="Calibri"/>
                <a:cs typeface="Calibri"/>
                <a:sym typeface="Calibri"/>
              </a:rPr>
              <a:t>processed</a:t>
            </a:r>
            <a:r>
              <a:rPr lang="cs-CZ" b="1" dirty="0" smtClean="0">
                <a:solidFill>
                  <a:schemeClr val="dk1"/>
                </a:solidFill>
                <a:latin typeface="Calibri"/>
                <a:ea typeface="Calibri"/>
                <a:cs typeface="Calibri"/>
                <a:sym typeface="Calibri"/>
              </a:rPr>
              <a:t> food</a:t>
            </a:r>
            <a:endParaRPr lang="en-US" sz="4400" b="1" dirty="0">
              <a:solidFill>
                <a:schemeClr val="dk1"/>
              </a:solidFill>
              <a:latin typeface="Calibri"/>
              <a:ea typeface="Calibri"/>
              <a:cs typeface="Calibri"/>
              <a:sym typeface="Calibri"/>
            </a:endParaRPr>
          </a:p>
        </p:txBody>
      </p:sp>
      <p:pic>
        <p:nvPicPr>
          <p:cNvPr id="484" name="Shape 484"/>
          <p:cNvPicPr preferRelativeResize="0">
            <a:picLocks noGrp="1"/>
          </p:cNvPicPr>
          <p:nvPr>
            <p:ph type="body" idx="1"/>
          </p:nvPr>
        </p:nvPicPr>
        <p:blipFill rotWithShape="1">
          <a:blip r:embed="rId3" cstate="email">
            <a:extLst>
              <a:ext uri="{28A0092B-C50C-407E-A947-70E740481C1C}">
                <a14:useLocalDpi xmlns:a14="http://schemas.microsoft.com/office/drawing/2010/main"/>
              </a:ext>
            </a:extLst>
          </a:blip>
          <a:srcRect/>
          <a:stretch/>
        </p:blipFill>
        <p:spPr>
          <a:xfrm>
            <a:off x="2195735" y="1772816"/>
            <a:ext cx="4680520" cy="4104456"/>
          </a:xfrm>
          <a:prstGeom prst="rect">
            <a:avLst/>
          </a:prstGeom>
          <a:noFill/>
          <a:ln>
            <a:noFill/>
          </a:ln>
        </p:spPr>
      </p:pic>
    </p:spTree>
    <p:extLst>
      <p:ext uri="{BB962C8B-B14F-4D97-AF65-F5344CB8AC3E}">
        <p14:creationId xmlns:p14="http://schemas.microsoft.com/office/powerpoint/2010/main" val="259455204"/>
      </p:ext>
    </p:extLst>
  </p:cSld>
  <p:clrMapOvr>
    <a:masterClrMapping/>
  </p:clrMapOvr>
  <p:transition spd="slow">
    <p:cut/>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cs-CZ"/>
          </a:p>
        </p:txBody>
      </p:sp>
      <p:sp>
        <p:nvSpPr>
          <p:cNvPr id="3" name="Content Placeholder 2"/>
          <p:cNvSpPr>
            <a:spLocks noGrp="1"/>
          </p:cNvSpPr>
          <p:nvPr>
            <p:ph idx="1"/>
          </p:nvPr>
        </p:nvSpPr>
        <p:spPr/>
        <p:txBody>
          <a:bodyPr/>
          <a:lstStyle/>
          <a:p>
            <a:pPr marL="0" indent="0">
              <a:buNone/>
            </a:pPr>
            <a:r>
              <a:rPr lang="cs-CZ" dirty="0"/>
              <a:t>8</a:t>
            </a:r>
            <a:r>
              <a:rPr lang="cs-CZ" dirty="0" smtClean="0"/>
              <a:t>/ </a:t>
            </a:r>
            <a:r>
              <a:rPr lang="cs-CZ" dirty="0" err="1" smtClean="0"/>
              <a:t>What</a:t>
            </a:r>
            <a:r>
              <a:rPr lang="cs-CZ" dirty="0" smtClean="0"/>
              <a:t> </a:t>
            </a:r>
            <a:r>
              <a:rPr lang="cs-CZ" dirty="0" err="1" smtClean="0"/>
              <a:t>is</a:t>
            </a:r>
            <a:r>
              <a:rPr lang="cs-CZ" dirty="0" smtClean="0"/>
              <a:t> </a:t>
            </a:r>
            <a:r>
              <a:rPr lang="cs-CZ" dirty="0" err="1" smtClean="0"/>
              <a:t>the</a:t>
            </a:r>
            <a:r>
              <a:rPr lang="cs-CZ" dirty="0" smtClean="0"/>
              <a:t> </a:t>
            </a:r>
            <a:r>
              <a:rPr lang="cs-CZ" dirty="0" err="1" smtClean="0"/>
              <a:t>percentage</a:t>
            </a:r>
            <a:r>
              <a:rPr lang="cs-CZ" dirty="0" smtClean="0"/>
              <a:t> </a:t>
            </a:r>
            <a:r>
              <a:rPr lang="cs-CZ" dirty="0" err="1" smtClean="0"/>
              <a:t>of</a:t>
            </a:r>
            <a:r>
              <a:rPr lang="cs-CZ" dirty="0" smtClean="0"/>
              <a:t> </a:t>
            </a:r>
            <a:r>
              <a:rPr lang="cs-CZ" dirty="0" err="1" smtClean="0"/>
              <a:t>processed</a:t>
            </a:r>
            <a:r>
              <a:rPr lang="cs-CZ" dirty="0" smtClean="0"/>
              <a:t> food </a:t>
            </a:r>
            <a:r>
              <a:rPr lang="cs-CZ" dirty="0" err="1" smtClean="0"/>
              <a:t>products</a:t>
            </a:r>
            <a:r>
              <a:rPr lang="cs-CZ" dirty="0" smtClean="0"/>
              <a:t> </a:t>
            </a:r>
            <a:r>
              <a:rPr lang="cs-CZ" dirty="0" err="1" smtClean="0"/>
              <a:t>containing</a:t>
            </a:r>
            <a:r>
              <a:rPr lang="cs-CZ" dirty="0" smtClean="0"/>
              <a:t> </a:t>
            </a:r>
            <a:r>
              <a:rPr lang="cs-CZ" dirty="0" err="1" smtClean="0"/>
              <a:t>palm</a:t>
            </a:r>
            <a:r>
              <a:rPr lang="cs-CZ" dirty="0" smtClean="0"/>
              <a:t> </a:t>
            </a:r>
            <a:r>
              <a:rPr lang="cs-CZ" dirty="0" err="1" smtClean="0"/>
              <a:t>oil</a:t>
            </a:r>
            <a:r>
              <a:rPr lang="cs-CZ" dirty="0" smtClean="0"/>
              <a:t>? </a:t>
            </a:r>
          </a:p>
          <a:p>
            <a:pPr marL="0" indent="0">
              <a:buNone/>
            </a:pPr>
            <a:endParaRPr lang="cs-CZ" dirty="0" smtClean="0"/>
          </a:p>
          <a:p>
            <a:r>
              <a:rPr lang="cs-CZ" dirty="0" smtClean="0"/>
              <a:t>20 </a:t>
            </a:r>
            <a:r>
              <a:rPr lang="cs-CZ" dirty="0" err="1" smtClean="0"/>
              <a:t>percent</a:t>
            </a:r>
            <a:endParaRPr lang="cs-CZ" dirty="0" smtClean="0"/>
          </a:p>
          <a:p>
            <a:r>
              <a:rPr lang="cs-CZ" dirty="0" smtClean="0"/>
              <a:t>50 </a:t>
            </a:r>
            <a:r>
              <a:rPr lang="cs-CZ" dirty="0" err="1" smtClean="0"/>
              <a:t>percent</a:t>
            </a:r>
            <a:r>
              <a:rPr lang="cs-CZ" dirty="0" smtClean="0"/>
              <a:t> </a:t>
            </a:r>
          </a:p>
          <a:p>
            <a:r>
              <a:rPr lang="cs-CZ" dirty="0" smtClean="0"/>
              <a:t>80 </a:t>
            </a:r>
            <a:r>
              <a:rPr lang="cs-CZ" dirty="0" err="1" smtClean="0"/>
              <a:t>percent</a:t>
            </a:r>
            <a:endParaRPr lang="cs-CZ" dirty="0"/>
          </a:p>
          <a:p>
            <a:pPr marL="0" indent="0">
              <a:buNone/>
            </a:pPr>
            <a:endParaRPr lang="cs-CZ" dirty="0"/>
          </a:p>
        </p:txBody>
      </p:sp>
    </p:spTree>
    <p:extLst>
      <p:ext uri="{BB962C8B-B14F-4D97-AF65-F5344CB8AC3E}">
        <p14:creationId xmlns:p14="http://schemas.microsoft.com/office/powerpoint/2010/main" val="59939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3">
                                            <p:txEl>
                                              <p:pRg st="2" end="2"/>
                                            </p:txEl>
                                          </p:spTgt>
                                        </p:tgtEl>
                                      </p:cBhvr>
                                    </p:animEffect>
                                    <p:set>
                                      <p:cBhvr>
                                        <p:cTn id="7"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500"/>
                                        <p:tgtEl>
                                          <p:spTgt spid="3">
                                            <p:txEl>
                                              <p:pRg st="4" end="4"/>
                                            </p:txEl>
                                          </p:spTgt>
                                        </p:tgtEl>
                                      </p:cBhvr>
                                    </p:animEffect>
                                    <p:set>
                                      <p:cBhvr>
                                        <p:cTn id="12" dur="1" fill="hold">
                                          <p:stCondLst>
                                            <p:cond delay="499"/>
                                          </p:stCondLst>
                                        </p:cTn>
                                        <p:tgtEl>
                                          <p:spTgt spid="3">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cs-CZ"/>
          </a:p>
        </p:txBody>
      </p:sp>
      <p:sp>
        <p:nvSpPr>
          <p:cNvPr id="3" name="Content Placeholder 2"/>
          <p:cNvSpPr>
            <a:spLocks noGrp="1"/>
          </p:cNvSpPr>
          <p:nvPr>
            <p:ph idx="1"/>
          </p:nvPr>
        </p:nvSpPr>
        <p:spPr/>
        <p:txBody>
          <a:bodyPr/>
          <a:lstStyle/>
          <a:p>
            <a:pPr marL="0" indent="0">
              <a:buNone/>
            </a:pPr>
            <a:r>
              <a:rPr lang="cs-CZ" dirty="0" smtClean="0"/>
              <a:t>9/ </a:t>
            </a:r>
            <a:r>
              <a:rPr lang="cs-CZ" dirty="0" err="1"/>
              <a:t>The</a:t>
            </a:r>
            <a:r>
              <a:rPr lang="cs-CZ" dirty="0"/>
              <a:t> </a:t>
            </a:r>
            <a:r>
              <a:rPr lang="cs-CZ" dirty="0" err="1"/>
              <a:t>total</a:t>
            </a:r>
            <a:r>
              <a:rPr lang="cs-CZ" dirty="0"/>
              <a:t> </a:t>
            </a:r>
            <a:r>
              <a:rPr lang="cs-CZ" dirty="0" err="1"/>
              <a:t>land</a:t>
            </a:r>
            <a:r>
              <a:rPr lang="cs-CZ" dirty="0"/>
              <a:t> </a:t>
            </a:r>
            <a:r>
              <a:rPr lang="cs-CZ" dirty="0" err="1"/>
              <a:t>needed</a:t>
            </a:r>
            <a:r>
              <a:rPr lang="cs-CZ" dirty="0"/>
              <a:t> </a:t>
            </a:r>
            <a:r>
              <a:rPr lang="cs-CZ" dirty="0" err="1"/>
              <a:t>for</a:t>
            </a:r>
            <a:r>
              <a:rPr lang="cs-CZ" dirty="0"/>
              <a:t> </a:t>
            </a:r>
            <a:r>
              <a:rPr lang="cs-CZ" dirty="0" err="1"/>
              <a:t>palm</a:t>
            </a:r>
            <a:r>
              <a:rPr lang="cs-CZ" dirty="0"/>
              <a:t> </a:t>
            </a:r>
            <a:r>
              <a:rPr lang="cs-CZ" dirty="0" err="1"/>
              <a:t>oil</a:t>
            </a:r>
            <a:r>
              <a:rPr lang="cs-CZ" dirty="0"/>
              <a:t> </a:t>
            </a:r>
            <a:r>
              <a:rPr lang="cs-CZ" dirty="0" err="1"/>
              <a:t>production</a:t>
            </a:r>
            <a:r>
              <a:rPr lang="cs-CZ" dirty="0"/>
              <a:t> in  </a:t>
            </a:r>
            <a:r>
              <a:rPr lang="cs-CZ" dirty="0" err="1"/>
              <a:t>the</a:t>
            </a:r>
            <a:r>
              <a:rPr lang="cs-CZ" dirty="0"/>
              <a:t> </a:t>
            </a:r>
            <a:r>
              <a:rPr lang="cs-CZ" dirty="0" err="1"/>
              <a:t>world</a:t>
            </a:r>
            <a:r>
              <a:rPr lang="cs-CZ" dirty="0"/>
              <a:t> </a:t>
            </a:r>
            <a:r>
              <a:rPr lang="cs-CZ" dirty="0" err="1" smtClean="0"/>
              <a:t>represents</a:t>
            </a:r>
            <a:endParaRPr lang="cs-CZ" dirty="0" smtClean="0"/>
          </a:p>
          <a:p>
            <a:pPr marL="0" indent="0">
              <a:buNone/>
            </a:pPr>
            <a:endParaRPr lang="cs-CZ" dirty="0"/>
          </a:p>
          <a:p>
            <a:pPr lvl="0"/>
            <a:r>
              <a:rPr lang="cs-CZ" dirty="0" smtClean="0"/>
              <a:t>1 </a:t>
            </a:r>
            <a:r>
              <a:rPr lang="cs-CZ" dirty="0" err="1" smtClean="0"/>
              <a:t>time</a:t>
            </a:r>
            <a:r>
              <a:rPr lang="cs-CZ" dirty="0" smtClean="0"/>
              <a:t> </a:t>
            </a:r>
            <a:r>
              <a:rPr lang="cs-CZ" dirty="0" err="1" smtClean="0"/>
              <a:t>Slovenia</a:t>
            </a:r>
            <a:endParaRPr lang="cs-CZ" dirty="0" smtClean="0"/>
          </a:p>
          <a:p>
            <a:pPr lvl="0"/>
            <a:r>
              <a:rPr lang="cs-CZ" dirty="0" smtClean="0"/>
              <a:t>3 </a:t>
            </a:r>
            <a:r>
              <a:rPr lang="cs-CZ" dirty="0" err="1" smtClean="0"/>
              <a:t>times</a:t>
            </a:r>
            <a:r>
              <a:rPr lang="cs-CZ" dirty="0" smtClean="0"/>
              <a:t> </a:t>
            </a:r>
            <a:r>
              <a:rPr lang="cs-CZ" dirty="0" err="1" smtClean="0"/>
              <a:t>Slovenia</a:t>
            </a:r>
            <a:endParaRPr lang="cs-CZ" dirty="0" smtClean="0"/>
          </a:p>
          <a:p>
            <a:pPr lvl="0"/>
            <a:r>
              <a:rPr lang="cs-CZ" dirty="0" smtClean="0"/>
              <a:t>6 </a:t>
            </a:r>
            <a:r>
              <a:rPr lang="cs-CZ" smtClean="0"/>
              <a:t>times </a:t>
            </a:r>
            <a:r>
              <a:rPr lang="cs-CZ" dirty="0" err="1" smtClean="0"/>
              <a:t>Slovenia</a:t>
            </a:r>
            <a:endParaRPr lang="cs-CZ" dirty="0"/>
          </a:p>
        </p:txBody>
      </p:sp>
    </p:spTree>
    <p:extLst>
      <p:ext uri="{BB962C8B-B14F-4D97-AF65-F5344CB8AC3E}">
        <p14:creationId xmlns:p14="http://schemas.microsoft.com/office/powerpoint/2010/main" val="81742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3">
                                            <p:txEl>
                                              <p:pRg st="2" end="2"/>
                                            </p:txEl>
                                          </p:spTgt>
                                        </p:tgtEl>
                                      </p:cBhvr>
                                    </p:animEffect>
                                    <p:set>
                                      <p:cBhvr>
                                        <p:cTn id="7"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500"/>
                                        <p:tgtEl>
                                          <p:spTgt spid="3">
                                            <p:txEl>
                                              <p:pRg st="3" end="3"/>
                                            </p:txEl>
                                          </p:spTgt>
                                        </p:tgtEl>
                                      </p:cBhvr>
                                    </p:animEffect>
                                    <p:set>
                                      <p:cBhvr>
                                        <p:cTn id="12"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Shape 489"/>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cs-CZ" b="1" dirty="0" smtClean="0">
                <a:solidFill>
                  <a:schemeClr val="dk1"/>
                </a:solidFill>
                <a:latin typeface="Calibri"/>
                <a:ea typeface="Calibri"/>
                <a:cs typeface="Calibri"/>
                <a:sym typeface="Calibri"/>
              </a:rPr>
              <a:t>More </a:t>
            </a:r>
            <a:r>
              <a:rPr lang="cs-CZ" b="1" dirty="0" err="1" smtClean="0">
                <a:solidFill>
                  <a:schemeClr val="dk1"/>
                </a:solidFill>
                <a:latin typeface="Calibri"/>
                <a:ea typeface="Calibri"/>
                <a:cs typeface="Calibri"/>
                <a:sym typeface="Calibri"/>
              </a:rPr>
              <a:t>p</a:t>
            </a:r>
            <a:r>
              <a:rPr lang="cs-CZ" sz="4400" b="1" dirty="0" err="1" smtClean="0">
                <a:solidFill>
                  <a:schemeClr val="dk1"/>
                </a:solidFill>
                <a:latin typeface="Calibri"/>
                <a:ea typeface="Calibri"/>
                <a:cs typeface="Calibri"/>
                <a:sym typeface="Calibri"/>
              </a:rPr>
              <a:t>rocessed</a:t>
            </a:r>
            <a:r>
              <a:rPr lang="cs-CZ" sz="4400" b="1" dirty="0" smtClean="0">
                <a:solidFill>
                  <a:schemeClr val="dk1"/>
                </a:solidFill>
                <a:latin typeface="Calibri"/>
                <a:ea typeface="Calibri"/>
                <a:cs typeface="Calibri"/>
                <a:sym typeface="Calibri"/>
              </a:rPr>
              <a:t> food</a:t>
            </a:r>
            <a:endParaRPr lang="en-US" sz="4400" b="1" dirty="0">
              <a:solidFill>
                <a:schemeClr val="dk1"/>
              </a:solidFill>
              <a:latin typeface="Calibri"/>
              <a:ea typeface="Calibri"/>
              <a:cs typeface="Calibri"/>
              <a:sym typeface="Calibri"/>
            </a:endParaRPr>
          </a:p>
        </p:txBody>
      </p:sp>
      <p:sp>
        <p:nvSpPr>
          <p:cNvPr id="490" name="Shape 490"/>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cs-CZ" sz="3200" b="0" i="0" u="none" strike="noStrike" cap="none" baseline="0" dirty="0" smtClean="0">
                <a:solidFill>
                  <a:schemeClr val="dk1"/>
                </a:solidFill>
                <a:latin typeface="Calibri"/>
                <a:ea typeface="Calibri"/>
                <a:cs typeface="Calibri"/>
                <a:sym typeface="Calibri"/>
              </a:rPr>
              <a:t>Palm</a:t>
            </a:r>
            <a:r>
              <a:rPr lang="cs-CZ" sz="3200" b="0" i="0" u="none" strike="noStrike" cap="none" dirty="0" smtClean="0">
                <a:solidFill>
                  <a:schemeClr val="dk1"/>
                </a:solidFill>
                <a:latin typeface="Calibri"/>
                <a:ea typeface="Calibri"/>
                <a:cs typeface="Calibri"/>
                <a:sym typeface="Calibri"/>
              </a:rPr>
              <a:t> </a:t>
            </a:r>
            <a:r>
              <a:rPr lang="cs-CZ" sz="3200" b="0" i="0" u="none" strike="noStrike" cap="none" dirty="0" err="1" smtClean="0">
                <a:solidFill>
                  <a:schemeClr val="dk1"/>
                </a:solidFill>
                <a:latin typeface="Calibri"/>
                <a:ea typeface="Calibri"/>
                <a:cs typeface="Calibri"/>
                <a:sym typeface="Calibri"/>
              </a:rPr>
              <a:t>oil</a:t>
            </a:r>
            <a:r>
              <a:rPr lang="cs-CZ" sz="3200" b="0" i="0" u="none" strike="noStrike" cap="none" dirty="0" smtClean="0">
                <a:solidFill>
                  <a:schemeClr val="dk1"/>
                </a:solidFill>
                <a:latin typeface="Calibri"/>
                <a:ea typeface="Calibri"/>
                <a:cs typeface="Calibri"/>
                <a:sym typeface="Calibri"/>
              </a:rPr>
              <a:t> </a:t>
            </a:r>
            <a:r>
              <a:rPr lang="cs-CZ" sz="3200" b="0" i="0" u="none" strike="noStrike" cap="none" dirty="0" err="1" smtClean="0">
                <a:solidFill>
                  <a:schemeClr val="dk1"/>
                </a:solidFill>
                <a:latin typeface="Calibri"/>
                <a:ea typeface="Calibri"/>
                <a:cs typeface="Calibri"/>
                <a:sym typeface="Calibri"/>
              </a:rPr>
              <a:t>is</a:t>
            </a:r>
            <a:r>
              <a:rPr lang="cs-CZ" sz="3200" b="0" i="0" u="none" strike="noStrike" cap="none" dirty="0" smtClean="0">
                <a:solidFill>
                  <a:schemeClr val="dk1"/>
                </a:solidFill>
                <a:latin typeface="Calibri"/>
                <a:ea typeface="Calibri"/>
                <a:cs typeface="Calibri"/>
                <a:sym typeface="Calibri"/>
              </a:rPr>
              <a:t> </a:t>
            </a:r>
            <a:endParaRPr lang="en-US" sz="3200" b="0" i="0" u="none" strike="noStrike" cap="none" baseline="0" dirty="0">
              <a:solidFill>
                <a:schemeClr val="dk1"/>
              </a:solidFill>
              <a:latin typeface="Calibri"/>
              <a:ea typeface="Calibri"/>
              <a:cs typeface="Calibri"/>
              <a:sym typeface="Calibri"/>
            </a:endParaRPr>
          </a:p>
          <a:p>
            <a:pPr marL="342900" marR="0" lvl="0" indent="-342900" algn="l" rtl="0">
              <a:spcBef>
                <a:spcPts val="640"/>
              </a:spcBef>
              <a:buClr>
                <a:schemeClr val="dk1"/>
              </a:buClr>
              <a:buSzPct val="100000"/>
              <a:buFont typeface="Calibri"/>
              <a:buChar char="•"/>
            </a:pPr>
            <a:r>
              <a:rPr lang="en-US" sz="3200" dirty="0">
                <a:solidFill>
                  <a:schemeClr val="dk1"/>
                </a:solidFill>
                <a:latin typeface="Calibri"/>
                <a:ea typeface="Calibri"/>
                <a:cs typeface="Calibri"/>
                <a:sym typeface="Calibri"/>
              </a:rPr>
              <a:t>the most used vegetable oil in Europe</a:t>
            </a:r>
          </a:p>
          <a:p>
            <a:pPr marL="342900" marR="0" lvl="0" indent="-342900" algn="l" rtl="0">
              <a:spcBef>
                <a:spcPts val="640"/>
              </a:spcBef>
              <a:buClr>
                <a:schemeClr val="dk1"/>
              </a:buClr>
              <a:buSzPct val="100000"/>
              <a:buFont typeface="Calibri"/>
              <a:buChar char="•"/>
            </a:pPr>
            <a:r>
              <a:rPr lang="en-US" sz="3200" dirty="0">
                <a:solidFill>
                  <a:schemeClr val="dk1"/>
                </a:solidFill>
                <a:latin typeface="Calibri"/>
                <a:ea typeface="Calibri"/>
                <a:cs typeface="Calibri"/>
                <a:sym typeface="Calibri"/>
              </a:rPr>
              <a:t>in 2000, most traded vegetable oil in the world</a:t>
            </a:r>
          </a:p>
          <a:p>
            <a:pPr marL="342900" marR="0" lvl="0" indent="-342900" algn="l" rtl="0">
              <a:spcBef>
                <a:spcPts val="640"/>
              </a:spcBef>
              <a:buClr>
                <a:schemeClr val="dk1"/>
              </a:buClr>
              <a:buSzPct val="100000"/>
              <a:buFont typeface="Calibri"/>
              <a:buChar char="•"/>
            </a:pPr>
            <a:r>
              <a:rPr lang="en-US" sz="3200" dirty="0">
                <a:solidFill>
                  <a:schemeClr val="dk1"/>
                </a:solidFill>
                <a:latin typeface="Calibri"/>
                <a:ea typeface="Calibri"/>
                <a:cs typeface="Calibri"/>
                <a:sym typeface="Calibri"/>
              </a:rPr>
              <a:t>used in 50% of processed foods, cosmetics, detergents, animal feed and fuel </a:t>
            </a:r>
          </a:p>
          <a:p>
            <a:pPr marL="342900" marR="0" lvl="0" indent="-342900" algn="l" rtl="0">
              <a:spcBef>
                <a:spcPts val="640"/>
              </a:spcBef>
              <a:buClr>
                <a:schemeClr val="dk1"/>
              </a:buClr>
              <a:buSzPct val="100000"/>
              <a:buFont typeface="Calibri"/>
              <a:buChar char="•"/>
            </a:pPr>
            <a:r>
              <a:rPr lang="en-US" sz="3200" dirty="0">
                <a:solidFill>
                  <a:schemeClr val="dk1"/>
                </a:solidFill>
                <a:latin typeface="Calibri"/>
                <a:ea typeface="Calibri"/>
                <a:cs typeface="Calibri"/>
                <a:sym typeface="Calibri"/>
              </a:rPr>
              <a:t>Only 15% of palm oil is certified</a:t>
            </a:r>
          </a:p>
        </p:txBody>
      </p:sp>
      <p:pic>
        <p:nvPicPr>
          <p:cNvPr id="491" name="Shape 491"/>
          <p:cNvPicPr preferRelativeResize="0"/>
          <p:nvPr/>
        </p:nvPicPr>
        <p:blipFill rotWithShape="1">
          <a:blip r:embed="rId3" cstate="email">
            <a:extLst>
              <a:ext uri="{28A0092B-C50C-407E-A947-70E740481C1C}">
                <a14:useLocalDpi xmlns:a14="http://schemas.microsoft.com/office/drawing/2010/main"/>
              </a:ext>
            </a:extLst>
          </a:blip>
          <a:srcRect/>
          <a:stretch/>
        </p:blipFill>
        <p:spPr>
          <a:xfrm>
            <a:off x="7225139" y="0"/>
            <a:ext cx="1795135" cy="1891073"/>
          </a:xfrm>
          <a:prstGeom prst="rect">
            <a:avLst/>
          </a:prstGeom>
          <a:noFill/>
          <a:ln>
            <a:noFill/>
          </a:ln>
        </p:spPr>
      </p:pic>
    </p:spTree>
    <p:extLst>
      <p:ext uri="{BB962C8B-B14F-4D97-AF65-F5344CB8AC3E}">
        <p14:creationId xmlns:p14="http://schemas.microsoft.com/office/powerpoint/2010/main" val="2840697583"/>
      </p:ext>
    </p:extLst>
  </p:cSld>
  <p:clrMapOvr>
    <a:masterClrMapping/>
  </p:clrMapOvr>
  <p:transition spd="slow">
    <p:cut/>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Shape 49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Font typeface="Calibri"/>
              <a:buNone/>
            </a:pPr>
            <a:endParaRPr sz="4400" b="0" i="0" u="none" strike="noStrike" cap="none" baseline="0">
              <a:solidFill>
                <a:schemeClr val="dk1"/>
              </a:solidFill>
              <a:latin typeface="Calibri"/>
              <a:ea typeface="Calibri"/>
              <a:cs typeface="Calibri"/>
              <a:sym typeface="Calibri"/>
            </a:endParaRPr>
          </a:p>
        </p:txBody>
      </p:sp>
      <p:pic>
        <p:nvPicPr>
          <p:cNvPr id="497" name="Shape 497"/>
          <p:cNvPicPr preferRelativeResize="0">
            <a:picLocks noGrp="1"/>
          </p:cNvPicPr>
          <p:nvPr>
            <p:ph type="body" idx="1"/>
          </p:nvPr>
        </p:nvPicPr>
        <p:blipFill rotWithShape="1">
          <a:blip r:embed="rId3" cstate="email">
            <a:extLst>
              <a:ext uri="{28A0092B-C50C-407E-A947-70E740481C1C}">
                <a14:useLocalDpi xmlns:a14="http://schemas.microsoft.com/office/drawing/2010/main"/>
              </a:ext>
            </a:extLst>
          </a:blip>
          <a:srcRect/>
          <a:stretch/>
        </p:blipFill>
        <p:spPr>
          <a:xfrm>
            <a:off x="6012160" y="1556791"/>
            <a:ext cx="2852540" cy="4525963"/>
          </a:xfrm>
          <a:prstGeom prst="rect">
            <a:avLst/>
          </a:prstGeom>
          <a:noFill/>
          <a:ln>
            <a:noFill/>
          </a:ln>
        </p:spPr>
      </p:pic>
      <p:pic>
        <p:nvPicPr>
          <p:cNvPr id="498" name="Shape 498"/>
          <p:cNvPicPr preferRelativeResize="0"/>
          <p:nvPr/>
        </p:nvPicPr>
        <p:blipFill rotWithShape="1">
          <a:blip r:embed="rId4" cstate="email">
            <a:extLst>
              <a:ext uri="{28A0092B-C50C-407E-A947-70E740481C1C}">
                <a14:useLocalDpi xmlns:a14="http://schemas.microsoft.com/office/drawing/2010/main"/>
              </a:ext>
            </a:extLst>
          </a:blip>
          <a:srcRect/>
          <a:stretch/>
        </p:blipFill>
        <p:spPr>
          <a:xfrm>
            <a:off x="179511" y="188639"/>
            <a:ext cx="5400599" cy="2877369"/>
          </a:xfrm>
          <a:prstGeom prst="rect">
            <a:avLst/>
          </a:prstGeom>
          <a:noFill/>
          <a:ln>
            <a:noFill/>
          </a:ln>
        </p:spPr>
      </p:pic>
      <p:pic>
        <p:nvPicPr>
          <p:cNvPr id="499" name="Shape 499"/>
          <p:cNvPicPr preferRelativeResize="0"/>
          <p:nvPr/>
        </p:nvPicPr>
        <p:blipFill rotWithShape="1">
          <a:blip r:embed="rId5" cstate="email">
            <a:extLst>
              <a:ext uri="{28A0092B-C50C-407E-A947-70E740481C1C}">
                <a14:useLocalDpi xmlns:a14="http://schemas.microsoft.com/office/drawing/2010/main"/>
              </a:ext>
            </a:extLst>
          </a:blip>
          <a:srcRect/>
          <a:stretch/>
        </p:blipFill>
        <p:spPr>
          <a:xfrm>
            <a:off x="223122" y="3212975"/>
            <a:ext cx="5031967" cy="3420279"/>
          </a:xfrm>
          <a:prstGeom prst="rect">
            <a:avLst/>
          </a:prstGeom>
          <a:noFill/>
          <a:ln>
            <a:noFill/>
          </a:ln>
        </p:spPr>
      </p:pic>
    </p:spTree>
    <p:extLst>
      <p:ext uri="{BB962C8B-B14F-4D97-AF65-F5344CB8AC3E}">
        <p14:creationId xmlns:p14="http://schemas.microsoft.com/office/powerpoint/2010/main" val="1748242859"/>
      </p:ext>
    </p:extLst>
  </p:cSld>
  <p:clrMapOvr>
    <a:masterClrMapping/>
  </p:clrMapOvr>
  <p:transition spd="slow">
    <p:cut/>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Shape 51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cs-CZ" dirty="0" smtClean="0">
                <a:solidFill>
                  <a:schemeClr val="dk1"/>
                </a:solidFill>
                <a:latin typeface="Calibri"/>
                <a:ea typeface="Calibri"/>
                <a:cs typeface="Calibri"/>
                <a:sym typeface="Calibri"/>
              </a:rPr>
              <a:t>More </a:t>
            </a:r>
            <a:r>
              <a:rPr lang="cs-CZ" dirty="0" err="1" smtClean="0">
                <a:solidFill>
                  <a:schemeClr val="dk1"/>
                </a:solidFill>
                <a:latin typeface="Calibri"/>
                <a:ea typeface="Calibri"/>
                <a:cs typeface="Calibri"/>
                <a:sym typeface="Calibri"/>
              </a:rPr>
              <a:t>processed</a:t>
            </a:r>
            <a:r>
              <a:rPr lang="cs-CZ" dirty="0" smtClean="0">
                <a:solidFill>
                  <a:schemeClr val="dk1"/>
                </a:solidFill>
                <a:latin typeface="Calibri"/>
                <a:ea typeface="Calibri"/>
                <a:cs typeface="Calibri"/>
                <a:sym typeface="Calibri"/>
              </a:rPr>
              <a:t> food</a:t>
            </a:r>
            <a:endParaRPr lang="en-US" sz="4400" dirty="0">
              <a:solidFill>
                <a:schemeClr val="dk1"/>
              </a:solidFill>
              <a:latin typeface="Calibri"/>
              <a:ea typeface="Calibri"/>
              <a:cs typeface="Calibri"/>
              <a:sym typeface="Calibri"/>
            </a:endParaRPr>
          </a:p>
        </p:txBody>
      </p:sp>
      <p:sp>
        <p:nvSpPr>
          <p:cNvPr id="518" name="Shape 518"/>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0" marR="0" lvl="0" indent="0" algn="ctr" rtl="0">
              <a:spcBef>
                <a:spcPts val="0"/>
              </a:spcBef>
              <a:buClr>
                <a:srgbClr val="002060"/>
              </a:buClr>
              <a:buSzPct val="25000"/>
              <a:buFont typeface="Calibri"/>
              <a:buNone/>
            </a:pPr>
            <a:r>
              <a:rPr lang="en-US" sz="3200" dirty="0" smtClean="0">
                <a:solidFill>
                  <a:srgbClr val="002060"/>
                </a:solidFill>
                <a:latin typeface="Calibri"/>
                <a:ea typeface="Calibri"/>
                <a:cs typeface="Calibri"/>
                <a:sym typeface="Calibri"/>
              </a:rPr>
              <a:t>Do we</a:t>
            </a:r>
            <a:r>
              <a:rPr lang="cs-CZ" sz="3200" dirty="0" smtClean="0">
                <a:solidFill>
                  <a:srgbClr val="002060"/>
                </a:solidFill>
                <a:latin typeface="Calibri"/>
                <a:ea typeface="Calibri"/>
                <a:cs typeface="Calibri"/>
                <a:sym typeface="Calibri"/>
              </a:rPr>
              <a:t> </a:t>
            </a:r>
            <a:r>
              <a:rPr lang="cs-CZ" sz="3200" dirty="0" err="1" smtClean="0">
                <a:solidFill>
                  <a:srgbClr val="002060"/>
                </a:solidFill>
                <a:latin typeface="Calibri"/>
                <a:ea typeface="Calibri"/>
                <a:cs typeface="Calibri"/>
                <a:sym typeface="Calibri"/>
              </a:rPr>
              <a:t>know</a:t>
            </a:r>
            <a:r>
              <a:rPr lang="cs-CZ" sz="3200" dirty="0" smtClean="0">
                <a:solidFill>
                  <a:srgbClr val="002060"/>
                </a:solidFill>
                <a:latin typeface="Calibri"/>
                <a:ea typeface="Calibri"/>
                <a:cs typeface="Calibri"/>
                <a:sym typeface="Calibri"/>
              </a:rPr>
              <a:t> </a:t>
            </a:r>
            <a:r>
              <a:rPr lang="cs-CZ" sz="3200" dirty="0" err="1" smtClean="0">
                <a:solidFill>
                  <a:srgbClr val="002060"/>
                </a:solidFill>
                <a:latin typeface="Calibri"/>
                <a:ea typeface="Calibri"/>
                <a:cs typeface="Calibri"/>
                <a:sym typeface="Calibri"/>
              </a:rPr>
              <a:t>about</a:t>
            </a:r>
            <a:r>
              <a:rPr lang="cs-CZ" sz="3200" dirty="0" smtClean="0">
                <a:solidFill>
                  <a:srgbClr val="002060"/>
                </a:solidFill>
                <a:latin typeface="Calibri"/>
                <a:ea typeface="Calibri"/>
                <a:cs typeface="Calibri"/>
                <a:sym typeface="Calibri"/>
              </a:rPr>
              <a:t> </a:t>
            </a:r>
            <a:r>
              <a:rPr lang="cs-CZ" sz="3200" dirty="0" err="1" smtClean="0">
                <a:solidFill>
                  <a:srgbClr val="002060"/>
                </a:solidFill>
                <a:latin typeface="Calibri"/>
                <a:ea typeface="Calibri"/>
                <a:cs typeface="Calibri"/>
                <a:sym typeface="Calibri"/>
              </a:rPr>
              <a:t>palm</a:t>
            </a:r>
            <a:r>
              <a:rPr lang="cs-CZ" sz="3200" dirty="0" smtClean="0">
                <a:solidFill>
                  <a:srgbClr val="002060"/>
                </a:solidFill>
                <a:latin typeface="Calibri"/>
                <a:ea typeface="Calibri"/>
                <a:cs typeface="Calibri"/>
                <a:sym typeface="Calibri"/>
              </a:rPr>
              <a:t> </a:t>
            </a:r>
            <a:r>
              <a:rPr lang="cs-CZ" sz="3200" dirty="0" err="1" smtClean="0">
                <a:solidFill>
                  <a:srgbClr val="002060"/>
                </a:solidFill>
                <a:latin typeface="Calibri"/>
                <a:ea typeface="Calibri"/>
                <a:cs typeface="Calibri"/>
                <a:sym typeface="Calibri"/>
              </a:rPr>
              <a:t>oil</a:t>
            </a:r>
            <a:r>
              <a:rPr lang="cs-CZ" sz="3200" dirty="0" smtClean="0">
                <a:solidFill>
                  <a:srgbClr val="002060"/>
                </a:solidFill>
                <a:latin typeface="Calibri"/>
                <a:ea typeface="Calibri"/>
                <a:cs typeface="Calibri"/>
                <a:sym typeface="Calibri"/>
              </a:rPr>
              <a:t>? Do </a:t>
            </a:r>
            <a:r>
              <a:rPr lang="cs-CZ" sz="3200" dirty="0" err="1" smtClean="0">
                <a:solidFill>
                  <a:srgbClr val="002060"/>
                </a:solidFill>
                <a:latin typeface="Calibri"/>
                <a:ea typeface="Calibri"/>
                <a:cs typeface="Calibri"/>
                <a:sym typeface="Calibri"/>
              </a:rPr>
              <a:t>we</a:t>
            </a:r>
            <a:endParaRPr lang="cs-CZ" sz="3200" dirty="0" smtClean="0">
              <a:solidFill>
                <a:srgbClr val="002060"/>
              </a:solidFill>
              <a:latin typeface="Calibri"/>
              <a:ea typeface="Calibri"/>
              <a:cs typeface="Calibri"/>
              <a:sym typeface="Calibri"/>
            </a:endParaRPr>
          </a:p>
          <a:p>
            <a:pPr marL="0" marR="0" lvl="0" indent="0" algn="ctr" rtl="0">
              <a:spcBef>
                <a:spcPts val="0"/>
              </a:spcBef>
              <a:buClr>
                <a:srgbClr val="002060"/>
              </a:buClr>
              <a:buSzPct val="25000"/>
              <a:buFont typeface="Calibri"/>
              <a:buNone/>
            </a:pPr>
            <a:r>
              <a:rPr lang="en-US" sz="3200" dirty="0" smtClean="0">
                <a:solidFill>
                  <a:srgbClr val="002060"/>
                </a:solidFill>
                <a:latin typeface="Calibri"/>
                <a:ea typeface="Calibri"/>
                <a:cs typeface="Calibri"/>
                <a:sym typeface="Calibri"/>
              </a:rPr>
              <a:t> </a:t>
            </a:r>
            <a:r>
              <a:rPr lang="en-US" sz="3200" dirty="0">
                <a:solidFill>
                  <a:srgbClr val="002060"/>
                </a:solidFill>
                <a:latin typeface="Calibri"/>
                <a:ea typeface="Calibri"/>
                <a:cs typeface="Calibri"/>
                <a:sym typeface="Calibri"/>
              </a:rPr>
              <a:t>consciously look for products that don’t contain palm oil? </a:t>
            </a:r>
            <a:endParaRPr lang="cs-CZ" sz="3200" dirty="0" smtClean="0">
              <a:solidFill>
                <a:srgbClr val="002060"/>
              </a:solidFill>
              <a:latin typeface="Calibri"/>
              <a:ea typeface="Calibri"/>
              <a:cs typeface="Calibri"/>
              <a:sym typeface="Calibri"/>
            </a:endParaRPr>
          </a:p>
          <a:p>
            <a:pPr marL="0" marR="0" lvl="0" indent="0" algn="ctr" rtl="0">
              <a:spcBef>
                <a:spcPts val="0"/>
              </a:spcBef>
              <a:buClr>
                <a:srgbClr val="002060"/>
              </a:buClr>
              <a:buSzPct val="25000"/>
              <a:buFont typeface="Calibri"/>
              <a:buNone/>
            </a:pPr>
            <a:endParaRPr sz="3200" dirty="0">
              <a:solidFill>
                <a:srgbClr val="002060"/>
              </a:solidFill>
              <a:latin typeface="Calibri"/>
              <a:ea typeface="Calibri"/>
              <a:cs typeface="Calibri"/>
              <a:sym typeface="Calibri"/>
            </a:endParaRPr>
          </a:p>
          <a:p>
            <a:pPr marL="0" marR="0" lvl="0" indent="0" algn="ctr" rtl="0">
              <a:spcBef>
                <a:spcPts val="0"/>
              </a:spcBef>
              <a:buClr>
                <a:srgbClr val="002060"/>
              </a:buClr>
              <a:buSzPct val="25000"/>
              <a:buFont typeface="Calibri"/>
              <a:buNone/>
            </a:pPr>
            <a:r>
              <a:rPr lang="en-US" sz="3200" dirty="0">
                <a:solidFill>
                  <a:srgbClr val="002060"/>
                </a:solidFill>
                <a:latin typeface="Calibri"/>
                <a:ea typeface="Calibri"/>
                <a:cs typeface="Calibri"/>
                <a:sym typeface="Calibri"/>
              </a:rPr>
              <a:t>If we see that our favorite products use palm oil, we can write to their producers to urge them to </a:t>
            </a:r>
            <a:r>
              <a:rPr lang="cs-CZ" sz="3200" dirty="0" err="1" smtClean="0">
                <a:solidFill>
                  <a:srgbClr val="002060"/>
                </a:solidFill>
                <a:latin typeface="Calibri"/>
                <a:ea typeface="Calibri"/>
                <a:cs typeface="Calibri"/>
                <a:sym typeface="Calibri"/>
              </a:rPr>
              <a:t>change</a:t>
            </a:r>
            <a:r>
              <a:rPr lang="cs-CZ" sz="3200" dirty="0" smtClean="0">
                <a:solidFill>
                  <a:srgbClr val="002060"/>
                </a:solidFill>
                <a:latin typeface="Calibri"/>
                <a:ea typeface="Calibri"/>
                <a:cs typeface="Calibri"/>
                <a:sym typeface="Calibri"/>
              </a:rPr>
              <a:t> </a:t>
            </a:r>
            <a:r>
              <a:rPr lang="cs-CZ" sz="3200" dirty="0" err="1" smtClean="0">
                <a:solidFill>
                  <a:srgbClr val="002060"/>
                </a:solidFill>
                <a:latin typeface="Calibri"/>
                <a:ea typeface="Calibri"/>
                <a:cs typeface="Calibri"/>
                <a:sym typeface="Calibri"/>
              </a:rPr>
              <a:t>recipe</a:t>
            </a:r>
            <a:r>
              <a:rPr lang="cs-CZ" sz="3200" dirty="0" smtClean="0">
                <a:solidFill>
                  <a:srgbClr val="002060"/>
                </a:solidFill>
                <a:latin typeface="Calibri"/>
                <a:ea typeface="Calibri"/>
                <a:cs typeface="Calibri"/>
                <a:sym typeface="Calibri"/>
              </a:rPr>
              <a:t>, </a:t>
            </a:r>
            <a:r>
              <a:rPr lang="cs-CZ" sz="3200" dirty="0" err="1" smtClean="0">
                <a:solidFill>
                  <a:srgbClr val="002060"/>
                </a:solidFill>
                <a:latin typeface="Calibri"/>
                <a:ea typeface="Calibri"/>
                <a:cs typeface="Calibri"/>
                <a:sym typeface="Calibri"/>
              </a:rPr>
              <a:t>or</a:t>
            </a:r>
            <a:r>
              <a:rPr lang="cs-CZ" sz="3200" dirty="0" smtClean="0">
                <a:solidFill>
                  <a:srgbClr val="002060"/>
                </a:solidFill>
                <a:latin typeface="Calibri"/>
                <a:ea typeface="Calibri"/>
                <a:cs typeface="Calibri"/>
                <a:sym typeface="Calibri"/>
              </a:rPr>
              <a:t> to </a:t>
            </a:r>
            <a:r>
              <a:rPr lang="en-US" sz="3200" dirty="0" smtClean="0">
                <a:solidFill>
                  <a:srgbClr val="002060"/>
                </a:solidFill>
                <a:latin typeface="Calibri"/>
                <a:ea typeface="Calibri"/>
                <a:cs typeface="Calibri"/>
                <a:sym typeface="Calibri"/>
              </a:rPr>
              <a:t>use </a:t>
            </a:r>
            <a:r>
              <a:rPr lang="en-US" sz="3200" dirty="0">
                <a:solidFill>
                  <a:srgbClr val="002060"/>
                </a:solidFill>
                <a:latin typeface="Calibri"/>
                <a:ea typeface="Calibri"/>
                <a:cs typeface="Calibri"/>
                <a:sym typeface="Calibri"/>
              </a:rPr>
              <a:t>palm oil with the highest standard of certification. </a:t>
            </a:r>
          </a:p>
        </p:txBody>
      </p:sp>
    </p:spTree>
    <p:extLst>
      <p:ext uri="{BB962C8B-B14F-4D97-AF65-F5344CB8AC3E}">
        <p14:creationId xmlns:p14="http://schemas.microsoft.com/office/powerpoint/2010/main" val="1789344573"/>
      </p:ext>
    </p:extLst>
  </p:cSld>
  <p:clrMapOvr>
    <a:masterClrMapping/>
  </p:clrMapOvr>
  <p:transition spd="slow">
    <p:cut/>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Shape 529"/>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cs-CZ" b="1" dirty="0" err="1" smtClean="0">
                <a:solidFill>
                  <a:schemeClr val="dk1"/>
                </a:solidFill>
                <a:latin typeface="Calibri"/>
                <a:ea typeface="Calibri"/>
                <a:cs typeface="Calibri"/>
                <a:sym typeface="Calibri"/>
              </a:rPr>
              <a:t>Huge</a:t>
            </a:r>
            <a:r>
              <a:rPr lang="cs-CZ" sz="4400" b="1" dirty="0" smtClean="0">
                <a:solidFill>
                  <a:schemeClr val="dk1"/>
                </a:solidFill>
                <a:latin typeface="Calibri"/>
                <a:ea typeface="Calibri"/>
                <a:cs typeface="Calibri"/>
                <a:sym typeface="Calibri"/>
              </a:rPr>
              <a:t> </a:t>
            </a:r>
            <a:r>
              <a:rPr lang="cs-CZ" b="1" dirty="0">
                <a:solidFill>
                  <a:schemeClr val="dk1"/>
                </a:solidFill>
                <a:latin typeface="Calibri"/>
                <a:ea typeface="Calibri"/>
                <a:cs typeface="Calibri"/>
                <a:sym typeface="Calibri"/>
              </a:rPr>
              <a:t>f</a:t>
            </a:r>
            <a:r>
              <a:rPr lang="en-US" sz="4400" b="1" dirty="0" err="1" smtClean="0">
                <a:solidFill>
                  <a:schemeClr val="dk1"/>
                </a:solidFill>
                <a:latin typeface="Calibri"/>
                <a:ea typeface="Calibri"/>
                <a:cs typeface="Calibri"/>
                <a:sym typeface="Calibri"/>
              </a:rPr>
              <a:t>ood</a:t>
            </a:r>
            <a:r>
              <a:rPr lang="en-US" sz="4400" b="1" dirty="0" smtClean="0">
                <a:solidFill>
                  <a:schemeClr val="dk1"/>
                </a:solidFill>
                <a:latin typeface="Calibri"/>
                <a:ea typeface="Calibri"/>
                <a:cs typeface="Calibri"/>
                <a:sym typeface="Calibri"/>
              </a:rPr>
              <a:t> </a:t>
            </a:r>
            <a:r>
              <a:rPr lang="en-US" sz="4400" b="1" dirty="0" err="1" smtClean="0">
                <a:solidFill>
                  <a:schemeClr val="dk1"/>
                </a:solidFill>
                <a:latin typeface="Calibri"/>
                <a:ea typeface="Calibri"/>
                <a:cs typeface="Calibri"/>
                <a:sym typeface="Calibri"/>
              </a:rPr>
              <a:t>wast</a:t>
            </a:r>
            <a:r>
              <a:rPr lang="cs-CZ" sz="4400" b="1" dirty="0" err="1" smtClean="0">
                <a:solidFill>
                  <a:schemeClr val="dk1"/>
                </a:solidFill>
                <a:latin typeface="Calibri"/>
                <a:ea typeface="Calibri"/>
                <a:cs typeface="Calibri"/>
                <a:sym typeface="Calibri"/>
              </a:rPr>
              <a:t>age</a:t>
            </a:r>
            <a:endParaRPr lang="en-US" sz="4400" b="1" dirty="0">
              <a:solidFill>
                <a:schemeClr val="dk1"/>
              </a:solidFill>
              <a:latin typeface="Calibri"/>
              <a:ea typeface="Calibri"/>
              <a:cs typeface="Calibri"/>
              <a:sym typeface="Calibri"/>
            </a:endParaRPr>
          </a:p>
        </p:txBody>
      </p:sp>
      <p:pic>
        <p:nvPicPr>
          <p:cNvPr id="530" name="Shape 530"/>
          <p:cNvPicPr preferRelativeResize="0">
            <a:picLocks noGrp="1"/>
          </p:cNvPicPr>
          <p:nvPr>
            <p:ph type="body" idx="1"/>
          </p:nvPr>
        </p:nvPicPr>
        <p:blipFill rotWithShape="1">
          <a:blip r:embed="rId3" cstate="email">
            <a:extLst>
              <a:ext uri="{28A0092B-C50C-407E-A947-70E740481C1C}">
                <a14:useLocalDpi xmlns:a14="http://schemas.microsoft.com/office/drawing/2010/main"/>
              </a:ext>
            </a:extLst>
          </a:blip>
          <a:srcRect/>
          <a:stretch/>
        </p:blipFill>
        <p:spPr>
          <a:xfrm>
            <a:off x="2195735" y="1700808"/>
            <a:ext cx="4320480" cy="3999161"/>
          </a:xfrm>
          <a:prstGeom prst="rect">
            <a:avLst/>
          </a:prstGeom>
          <a:noFill/>
          <a:ln>
            <a:noFill/>
          </a:ln>
        </p:spPr>
      </p:pic>
    </p:spTree>
    <p:extLst>
      <p:ext uri="{BB962C8B-B14F-4D97-AF65-F5344CB8AC3E}">
        <p14:creationId xmlns:p14="http://schemas.microsoft.com/office/powerpoint/2010/main" val="31232292"/>
      </p:ext>
    </p:extLst>
  </p:cSld>
  <p:clrMapOvr>
    <a:masterClrMapping/>
  </p:clrMapOvr>
  <p:transition spd="slow">
    <p:cut/>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cs-CZ"/>
          </a:p>
        </p:txBody>
      </p:sp>
      <p:sp>
        <p:nvSpPr>
          <p:cNvPr id="3" name="Content Placeholder 2"/>
          <p:cNvSpPr>
            <a:spLocks noGrp="1"/>
          </p:cNvSpPr>
          <p:nvPr>
            <p:ph idx="1"/>
          </p:nvPr>
        </p:nvSpPr>
        <p:spPr/>
        <p:txBody>
          <a:bodyPr/>
          <a:lstStyle/>
          <a:p>
            <a:pPr marL="0" indent="0">
              <a:buNone/>
            </a:pPr>
            <a:r>
              <a:rPr lang="cs-CZ" dirty="0" smtClean="0"/>
              <a:t>10/ </a:t>
            </a:r>
            <a:r>
              <a:rPr lang="cs-CZ" dirty="0" err="1"/>
              <a:t>How</a:t>
            </a:r>
            <a:r>
              <a:rPr lang="cs-CZ" dirty="0"/>
              <a:t> much food </a:t>
            </a:r>
            <a:r>
              <a:rPr lang="cs-CZ" dirty="0" err="1"/>
              <a:t>is</a:t>
            </a:r>
            <a:r>
              <a:rPr lang="cs-CZ" dirty="0"/>
              <a:t> </a:t>
            </a:r>
            <a:r>
              <a:rPr lang="cs-CZ" dirty="0" err="1"/>
              <a:t>wasted</a:t>
            </a:r>
            <a:r>
              <a:rPr lang="cs-CZ" dirty="0"/>
              <a:t> in </a:t>
            </a:r>
            <a:r>
              <a:rPr lang="cs-CZ" dirty="0" err="1"/>
              <a:t>the</a:t>
            </a:r>
            <a:r>
              <a:rPr lang="cs-CZ" dirty="0"/>
              <a:t> </a:t>
            </a:r>
            <a:r>
              <a:rPr lang="cs-CZ" dirty="0" err="1"/>
              <a:t>world</a:t>
            </a:r>
            <a:r>
              <a:rPr lang="cs-CZ" dirty="0"/>
              <a:t>? </a:t>
            </a:r>
            <a:endParaRPr lang="cs-CZ" dirty="0" smtClean="0"/>
          </a:p>
          <a:p>
            <a:pPr marL="0" indent="0">
              <a:buNone/>
            </a:pPr>
            <a:endParaRPr lang="cs-CZ" dirty="0"/>
          </a:p>
          <a:p>
            <a:pPr lvl="0"/>
            <a:r>
              <a:rPr lang="cs-CZ" dirty="0" err="1" smtClean="0"/>
              <a:t>One</a:t>
            </a:r>
            <a:r>
              <a:rPr lang="cs-CZ" dirty="0" smtClean="0"/>
              <a:t> </a:t>
            </a:r>
            <a:r>
              <a:rPr lang="cs-CZ" dirty="0" err="1" smtClean="0"/>
              <a:t>fifth</a:t>
            </a:r>
            <a:r>
              <a:rPr lang="cs-CZ" dirty="0" smtClean="0"/>
              <a:t> </a:t>
            </a:r>
            <a:r>
              <a:rPr lang="cs-CZ" dirty="0" err="1"/>
              <a:t>all</a:t>
            </a:r>
            <a:r>
              <a:rPr lang="cs-CZ" dirty="0"/>
              <a:t> food </a:t>
            </a:r>
            <a:r>
              <a:rPr lang="cs-CZ" dirty="0" err="1"/>
              <a:t>produced</a:t>
            </a:r>
            <a:endParaRPr lang="cs-CZ" dirty="0"/>
          </a:p>
          <a:p>
            <a:pPr lvl="0"/>
            <a:r>
              <a:rPr lang="cs-CZ" dirty="0" err="1" smtClean="0"/>
              <a:t>One</a:t>
            </a:r>
            <a:r>
              <a:rPr lang="cs-CZ" dirty="0" smtClean="0"/>
              <a:t> </a:t>
            </a:r>
            <a:r>
              <a:rPr lang="cs-CZ" dirty="0" err="1" smtClean="0"/>
              <a:t>third</a:t>
            </a:r>
            <a:r>
              <a:rPr lang="cs-CZ" dirty="0" smtClean="0"/>
              <a:t> </a:t>
            </a:r>
            <a:r>
              <a:rPr lang="cs-CZ" dirty="0" err="1"/>
              <a:t>of</a:t>
            </a:r>
            <a:r>
              <a:rPr lang="cs-CZ" dirty="0"/>
              <a:t> food </a:t>
            </a:r>
            <a:r>
              <a:rPr lang="cs-CZ" dirty="0" err="1"/>
              <a:t>produced</a:t>
            </a:r>
            <a:endParaRPr lang="cs-CZ" dirty="0"/>
          </a:p>
          <a:p>
            <a:pPr lvl="0"/>
            <a:r>
              <a:rPr lang="cs-CZ" dirty="0" err="1" smtClean="0"/>
              <a:t>One</a:t>
            </a:r>
            <a:r>
              <a:rPr lang="cs-CZ" dirty="0" smtClean="0"/>
              <a:t> </a:t>
            </a:r>
            <a:r>
              <a:rPr lang="cs-CZ" dirty="0" err="1" smtClean="0"/>
              <a:t>half</a:t>
            </a:r>
            <a:r>
              <a:rPr lang="cs-CZ" dirty="0" smtClean="0"/>
              <a:t> </a:t>
            </a:r>
            <a:r>
              <a:rPr lang="cs-CZ" dirty="0" err="1"/>
              <a:t>of</a:t>
            </a:r>
            <a:r>
              <a:rPr lang="cs-CZ" dirty="0"/>
              <a:t> food </a:t>
            </a:r>
            <a:r>
              <a:rPr lang="cs-CZ" dirty="0" err="1"/>
              <a:t>produced</a:t>
            </a:r>
            <a:endParaRPr lang="cs-CZ" dirty="0"/>
          </a:p>
          <a:p>
            <a:pPr marL="0" indent="0">
              <a:buNone/>
            </a:pPr>
            <a:endParaRPr lang="cs-CZ" dirty="0"/>
          </a:p>
        </p:txBody>
      </p:sp>
    </p:spTree>
    <p:extLst>
      <p:ext uri="{BB962C8B-B14F-4D97-AF65-F5344CB8AC3E}">
        <p14:creationId xmlns:p14="http://schemas.microsoft.com/office/powerpoint/2010/main" val="2386969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3">
                                            <p:txEl>
                                              <p:pRg st="4" end="4"/>
                                            </p:txEl>
                                          </p:spTgt>
                                        </p:tgtEl>
                                      </p:cBhvr>
                                    </p:animEffect>
                                    <p:set>
                                      <p:cBhvr>
                                        <p:cTn id="7" dur="1" fill="hold">
                                          <p:stCondLst>
                                            <p:cond delay="499"/>
                                          </p:stCondLst>
                                        </p:cTn>
                                        <p:tgtEl>
                                          <p:spTgt spid="3">
                                            <p:txEl>
                                              <p:pRg st="4" end="4"/>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500"/>
                                        <p:tgtEl>
                                          <p:spTgt spid="3">
                                            <p:txEl>
                                              <p:pRg st="2" end="2"/>
                                            </p:txEl>
                                          </p:spTgt>
                                        </p:tgtEl>
                                      </p:cBhvr>
                                    </p:animEffect>
                                    <p:set>
                                      <p:cBhvr>
                                        <p:cTn id="12"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cs-CZ"/>
          </a:p>
        </p:txBody>
      </p:sp>
      <p:sp>
        <p:nvSpPr>
          <p:cNvPr id="3" name="Content Placeholder 2"/>
          <p:cNvSpPr>
            <a:spLocks noGrp="1"/>
          </p:cNvSpPr>
          <p:nvPr>
            <p:ph idx="1"/>
          </p:nvPr>
        </p:nvSpPr>
        <p:spPr/>
        <p:txBody>
          <a:bodyPr/>
          <a:lstStyle/>
          <a:p>
            <a:pPr marL="0" indent="0">
              <a:buNone/>
            </a:pPr>
            <a:r>
              <a:rPr lang="cs-CZ" dirty="0" smtClean="0"/>
              <a:t>11/  </a:t>
            </a:r>
            <a:r>
              <a:rPr lang="cs-CZ" dirty="0" err="1" smtClean="0"/>
              <a:t>If</a:t>
            </a:r>
            <a:r>
              <a:rPr lang="cs-CZ" dirty="0" smtClean="0"/>
              <a:t> I don t </a:t>
            </a:r>
            <a:r>
              <a:rPr lang="cs-CZ" dirty="0" err="1" smtClean="0"/>
              <a:t>finish</a:t>
            </a:r>
            <a:r>
              <a:rPr lang="cs-CZ" dirty="0" smtClean="0"/>
              <a:t> my hamburger and </a:t>
            </a:r>
            <a:r>
              <a:rPr lang="cs-CZ" dirty="0" err="1" smtClean="0"/>
              <a:t>throw</a:t>
            </a:r>
            <a:r>
              <a:rPr lang="cs-CZ" dirty="0" smtClean="0"/>
              <a:t> a </a:t>
            </a:r>
            <a:r>
              <a:rPr lang="cs-CZ" dirty="0" err="1" smtClean="0"/>
              <a:t>third</a:t>
            </a:r>
            <a:r>
              <a:rPr lang="cs-CZ" dirty="0" smtClean="0"/>
              <a:t> </a:t>
            </a:r>
            <a:r>
              <a:rPr lang="cs-CZ" dirty="0" err="1" smtClean="0"/>
              <a:t>of</a:t>
            </a:r>
            <a:r>
              <a:rPr lang="cs-CZ" dirty="0" smtClean="0"/>
              <a:t> </a:t>
            </a:r>
            <a:r>
              <a:rPr lang="cs-CZ" dirty="0" err="1" smtClean="0"/>
              <a:t>it</a:t>
            </a:r>
            <a:r>
              <a:rPr lang="cs-CZ" dirty="0" smtClean="0"/>
              <a:t>, </a:t>
            </a:r>
            <a:r>
              <a:rPr lang="cs-CZ" dirty="0" err="1" smtClean="0"/>
              <a:t>how</a:t>
            </a:r>
            <a:r>
              <a:rPr lang="cs-CZ" dirty="0" smtClean="0"/>
              <a:t> much </a:t>
            </a:r>
            <a:r>
              <a:rPr lang="cs-CZ" dirty="0" err="1" smtClean="0"/>
              <a:t>water</a:t>
            </a:r>
            <a:r>
              <a:rPr lang="cs-CZ" dirty="0" smtClean="0"/>
              <a:t> do I </a:t>
            </a:r>
            <a:r>
              <a:rPr lang="cs-CZ" dirty="0" err="1" smtClean="0"/>
              <a:t>waste</a:t>
            </a:r>
            <a:r>
              <a:rPr lang="cs-CZ" dirty="0" smtClean="0"/>
              <a:t>?</a:t>
            </a:r>
          </a:p>
          <a:p>
            <a:pPr marL="0" indent="0">
              <a:buNone/>
            </a:pPr>
            <a:endParaRPr lang="cs-CZ" dirty="0"/>
          </a:p>
          <a:p>
            <a:pPr lvl="0"/>
            <a:r>
              <a:rPr lang="cs-CZ" dirty="0" smtClean="0"/>
              <a:t>600 </a:t>
            </a:r>
            <a:r>
              <a:rPr lang="cs-CZ" dirty="0" err="1"/>
              <a:t>liters</a:t>
            </a:r>
            <a:endParaRPr lang="cs-CZ" dirty="0"/>
          </a:p>
          <a:p>
            <a:pPr lvl="0"/>
            <a:r>
              <a:rPr lang="cs-CZ" dirty="0" smtClean="0"/>
              <a:t>700 </a:t>
            </a:r>
            <a:r>
              <a:rPr lang="cs-CZ" dirty="0" err="1"/>
              <a:t>liters</a:t>
            </a:r>
            <a:r>
              <a:rPr lang="cs-CZ" dirty="0"/>
              <a:t> </a:t>
            </a:r>
          </a:p>
          <a:p>
            <a:pPr lvl="0"/>
            <a:r>
              <a:rPr lang="cs-CZ" dirty="0" smtClean="0"/>
              <a:t>800 </a:t>
            </a:r>
            <a:r>
              <a:rPr lang="cs-CZ" dirty="0" err="1"/>
              <a:t>liters</a:t>
            </a:r>
            <a:r>
              <a:rPr lang="cs-CZ" dirty="0"/>
              <a:t> </a:t>
            </a:r>
          </a:p>
          <a:p>
            <a:pPr marL="0" indent="0">
              <a:buNone/>
            </a:pPr>
            <a:endParaRPr lang="cs-CZ" dirty="0"/>
          </a:p>
        </p:txBody>
      </p:sp>
    </p:spTree>
    <p:extLst>
      <p:ext uri="{BB962C8B-B14F-4D97-AF65-F5344CB8AC3E}">
        <p14:creationId xmlns:p14="http://schemas.microsoft.com/office/powerpoint/2010/main" val="238009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3">
                                            <p:txEl>
                                              <p:pRg st="2" end="2"/>
                                            </p:txEl>
                                          </p:spTgt>
                                        </p:tgtEl>
                                      </p:cBhvr>
                                    </p:animEffect>
                                    <p:set>
                                      <p:cBhvr>
                                        <p:cTn id="7"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500"/>
                                        <p:tgtEl>
                                          <p:spTgt spid="3">
                                            <p:txEl>
                                              <p:pRg st="3" end="3"/>
                                            </p:txEl>
                                          </p:spTgt>
                                        </p:tgtEl>
                                      </p:cBhvr>
                                    </p:animEffect>
                                    <p:set>
                                      <p:cBhvr>
                                        <p:cTn id="12"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Shape 53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1">
                <a:solidFill>
                  <a:schemeClr val="dk1"/>
                </a:solidFill>
                <a:latin typeface="Calibri"/>
                <a:ea typeface="Calibri"/>
                <a:cs typeface="Calibri"/>
                <a:sym typeface="Calibri"/>
              </a:rPr>
              <a:t>Food waste</a:t>
            </a:r>
          </a:p>
        </p:txBody>
      </p:sp>
      <p:sp>
        <p:nvSpPr>
          <p:cNvPr id="536" name="Shape 536"/>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sz="3200" dirty="0">
                <a:solidFill>
                  <a:schemeClr val="dk1"/>
                </a:solidFill>
                <a:latin typeface="Calibri"/>
                <a:ea typeface="Calibri"/>
                <a:cs typeface="Calibri"/>
                <a:sym typeface="Calibri"/>
              </a:rPr>
              <a:t>Facts</a:t>
            </a:r>
          </a:p>
          <a:p>
            <a:pPr marL="342900" marR="0" lvl="0" indent="-342900" algn="l" rtl="0">
              <a:spcBef>
                <a:spcPts val="640"/>
              </a:spcBef>
              <a:buClr>
                <a:schemeClr val="dk1"/>
              </a:buClr>
              <a:buSzPct val="100000"/>
              <a:buFont typeface="Calibri"/>
              <a:buChar char="•"/>
            </a:pPr>
            <a:r>
              <a:rPr lang="en-US" sz="3200" dirty="0">
                <a:solidFill>
                  <a:schemeClr val="dk1"/>
                </a:solidFill>
                <a:latin typeface="Calibri"/>
                <a:ea typeface="Calibri"/>
                <a:cs typeface="Calibri"/>
                <a:sym typeface="Calibri"/>
              </a:rPr>
              <a:t>One third of the world’s food is wasted.</a:t>
            </a:r>
          </a:p>
          <a:p>
            <a:pPr marL="342900" marR="0" lvl="0" indent="-342900" algn="l" rtl="0">
              <a:spcBef>
                <a:spcPts val="640"/>
              </a:spcBef>
              <a:buClr>
                <a:schemeClr val="dk1"/>
              </a:buClr>
              <a:buSzPct val="100000"/>
              <a:buFont typeface="Calibri"/>
              <a:buChar char="•"/>
            </a:pPr>
            <a:r>
              <a:rPr lang="en-US" sz="3200" dirty="0">
                <a:solidFill>
                  <a:schemeClr val="dk1"/>
                </a:solidFill>
                <a:latin typeface="Calibri"/>
                <a:ea typeface="Calibri"/>
                <a:cs typeface="Calibri"/>
                <a:sym typeface="Calibri"/>
              </a:rPr>
              <a:t>In developing countries:</a:t>
            </a:r>
            <a:r>
              <a:rPr lang="en-US" sz="3200" b="0" i="0" u="none" strike="noStrike" cap="none" baseline="0" dirty="0">
                <a:solidFill>
                  <a:schemeClr val="dk1"/>
                </a:solidFill>
                <a:latin typeface="Calibri"/>
                <a:ea typeface="Calibri"/>
                <a:cs typeface="Calibri"/>
                <a:sym typeface="Calibri"/>
              </a:rPr>
              <a:t> 6–11 kg </a:t>
            </a:r>
            <a:r>
              <a:rPr lang="en-US" sz="3200" dirty="0">
                <a:solidFill>
                  <a:schemeClr val="dk1"/>
                </a:solidFill>
                <a:latin typeface="Calibri"/>
                <a:ea typeface="Calibri"/>
                <a:cs typeface="Calibri"/>
                <a:sym typeface="Calibri"/>
              </a:rPr>
              <a:t>a person</a:t>
            </a:r>
            <a:r>
              <a:rPr lang="en-US" sz="3200" b="0" i="0" u="none" strike="noStrike" cap="none" baseline="0" dirty="0">
                <a:solidFill>
                  <a:schemeClr val="dk1"/>
                </a:solidFill>
                <a:latin typeface="Calibri"/>
                <a:ea typeface="Calibri"/>
                <a:cs typeface="Calibri"/>
                <a:sym typeface="Calibri"/>
              </a:rPr>
              <a:t> </a:t>
            </a:r>
          </a:p>
          <a:p>
            <a:pPr marL="342900" marR="0" lvl="0" indent="-342900" algn="l" rtl="0">
              <a:spcBef>
                <a:spcPts val="640"/>
              </a:spcBef>
              <a:buClr>
                <a:schemeClr val="dk1"/>
              </a:buClr>
              <a:buSzPct val="100000"/>
              <a:buFont typeface="Calibri"/>
              <a:buChar char="•"/>
            </a:pPr>
            <a:r>
              <a:rPr lang="en-US" sz="3200" b="0" i="0" u="none" strike="noStrike" cap="none" baseline="0" dirty="0">
                <a:solidFill>
                  <a:schemeClr val="dk1"/>
                </a:solidFill>
                <a:latin typeface="Calibri"/>
                <a:ea typeface="Calibri"/>
                <a:cs typeface="Calibri"/>
                <a:sym typeface="Calibri"/>
              </a:rPr>
              <a:t>Industrializ</a:t>
            </a:r>
            <a:r>
              <a:rPr lang="en-US" sz="3200" dirty="0">
                <a:solidFill>
                  <a:schemeClr val="dk1"/>
                </a:solidFill>
                <a:latin typeface="Calibri"/>
                <a:ea typeface="Calibri"/>
                <a:cs typeface="Calibri"/>
                <a:sym typeface="Calibri"/>
              </a:rPr>
              <a:t>ed</a:t>
            </a:r>
            <a:r>
              <a:rPr lang="en-US" sz="3200" b="0" i="0" u="none" strike="noStrike" cap="none" baseline="0" dirty="0">
                <a:solidFill>
                  <a:schemeClr val="dk1"/>
                </a:solidFill>
                <a:latin typeface="Calibri"/>
                <a:ea typeface="Calibri"/>
                <a:cs typeface="Calibri"/>
                <a:sym typeface="Calibri"/>
              </a:rPr>
              <a:t> </a:t>
            </a:r>
            <a:r>
              <a:rPr lang="en-US" sz="3200" dirty="0">
                <a:solidFill>
                  <a:schemeClr val="dk1"/>
                </a:solidFill>
                <a:latin typeface="Calibri"/>
                <a:ea typeface="Calibri"/>
                <a:cs typeface="Calibri"/>
                <a:sym typeface="Calibri"/>
              </a:rPr>
              <a:t>countries</a:t>
            </a:r>
            <a:r>
              <a:rPr lang="en-US" sz="3200" b="0" i="0" u="none" strike="noStrike" cap="none" baseline="0" dirty="0">
                <a:solidFill>
                  <a:schemeClr val="dk1"/>
                </a:solidFill>
                <a:latin typeface="Calibri"/>
                <a:ea typeface="Calibri"/>
                <a:cs typeface="Calibri"/>
                <a:sym typeface="Calibri"/>
              </a:rPr>
              <a:t>: 95–115 kg </a:t>
            </a:r>
          </a:p>
        </p:txBody>
      </p:sp>
      <p:pic>
        <p:nvPicPr>
          <p:cNvPr id="537" name="Shape 537"/>
          <p:cNvPicPr preferRelativeResize="0"/>
          <p:nvPr/>
        </p:nvPicPr>
        <p:blipFill rotWithShape="1">
          <a:blip r:embed="rId3" cstate="email">
            <a:extLst>
              <a:ext uri="{28A0092B-C50C-407E-A947-70E740481C1C}">
                <a14:useLocalDpi xmlns:a14="http://schemas.microsoft.com/office/drawing/2010/main"/>
              </a:ext>
            </a:extLst>
          </a:blip>
          <a:srcRect/>
          <a:stretch/>
        </p:blipFill>
        <p:spPr>
          <a:xfrm>
            <a:off x="7008200" y="-24633"/>
            <a:ext cx="1931432" cy="1808540"/>
          </a:xfrm>
          <a:prstGeom prst="rect">
            <a:avLst/>
          </a:prstGeom>
          <a:noFill/>
          <a:ln>
            <a:noFill/>
          </a:ln>
        </p:spPr>
      </p:pic>
    </p:spTree>
    <p:extLst>
      <p:ext uri="{BB962C8B-B14F-4D97-AF65-F5344CB8AC3E}">
        <p14:creationId xmlns:p14="http://schemas.microsoft.com/office/powerpoint/2010/main" val="331984211"/>
      </p:ext>
    </p:extLst>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cs-CZ" dirty="0"/>
          </a:p>
        </p:txBody>
      </p:sp>
      <p:pic>
        <p:nvPicPr>
          <p:cNvPr id="4" name="irc_mi" descr="http://dailytimes.com.ng/wp-content/uploads/2015/04/Energy-Saving-Light-Bulb.jpg">
            <a:hlinkClick r:id="rId2"/>
          </p:cNvPr>
          <p:cNvPicPr>
            <a:picLocks noGrp="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685800" y="381000"/>
            <a:ext cx="7924800" cy="6248400"/>
          </a:xfrm>
          <a:prstGeom prst="rect">
            <a:avLst/>
          </a:prstGeom>
          <a:noFill/>
          <a:ln>
            <a:noFill/>
          </a:ln>
        </p:spPr>
      </p:pic>
    </p:spTree>
    <p:extLst>
      <p:ext uri="{BB962C8B-B14F-4D97-AF65-F5344CB8AC3E}">
        <p14:creationId xmlns:p14="http://schemas.microsoft.com/office/powerpoint/2010/main" val="217314413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Shape 54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Font typeface="Calibri"/>
              <a:buNone/>
            </a:pPr>
            <a:endParaRPr sz="4400" b="0" i="0" u="none" strike="noStrike" cap="none" baseline="0">
              <a:solidFill>
                <a:schemeClr val="dk1"/>
              </a:solidFill>
              <a:latin typeface="Calibri"/>
              <a:ea typeface="Calibri"/>
              <a:cs typeface="Calibri"/>
              <a:sym typeface="Calibri"/>
            </a:endParaRPr>
          </a:p>
        </p:txBody>
      </p:sp>
      <p:sp>
        <p:nvSpPr>
          <p:cNvPr id="543" name="Shape 543"/>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139700" algn="l" rtl="0">
              <a:spcBef>
                <a:spcPts val="0"/>
              </a:spcBef>
              <a:buClr>
                <a:schemeClr val="dk1"/>
              </a:buClr>
              <a:buFont typeface="Calibri"/>
              <a:buNone/>
            </a:pPr>
            <a:endParaRPr sz="3200" b="0" i="0" u="none" strike="noStrike" cap="none" baseline="0">
              <a:solidFill>
                <a:schemeClr val="dk1"/>
              </a:solidFill>
              <a:latin typeface="Calibri"/>
              <a:ea typeface="Calibri"/>
              <a:cs typeface="Calibri"/>
              <a:sym typeface="Calibri"/>
            </a:endParaRPr>
          </a:p>
        </p:txBody>
      </p:sp>
      <p:pic>
        <p:nvPicPr>
          <p:cNvPr id="544" name="Shape 544"/>
          <p:cNvPicPr preferRelativeResize="0"/>
          <p:nvPr/>
        </p:nvPicPr>
        <p:blipFill rotWithShape="1">
          <a:blip r:embed="rId3" cstate="email">
            <a:extLst>
              <a:ext uri="{28A0092B-C50C-407E-A947-70E740481C1C}">
                <a14:useLocalDpi xmlns:a14="http://schemas.microsoft.com/office/drawing/2010/main"/>
              </a:ext>
            </a:extLst>
          </a:blip>
          <a:srcRect/>
          <a:stretch/>
        </p:blipFill>
        <p:spPr>
          <a:xfrm>
            <a:off x="344710" y="476672"/>
            <a:ext cx="8403754" cy="5904654"/>
          </a:xfrm>
          <a:prstGeom prst="rect">
            <a:avLst/>
          </a:prstGeom>
          <a:noFill/>
          <a:ln>
            <a:noFill/>
          </a:ln>
        </p:spPr>
      </p:pic>
    </p:spTree>
    <p:extLst>
      <p:ext uri="{BB962C8B-B14F-4D97-AF65-F5344CB8AC3E}">
        <p14:creationId xmlns:p14="http://schemas.microsoft.com/office/powerpoint/2010/main" val="3215117907"/>
      </p:ext>
    </p:extLst>
  </p:cSld>
  <p:clrMapOvr>
    <a:masterClrMapping/>
  </p:clrMapOvr>
  <p:transition spd="slow">
    <p:cut/>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Shape 55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dirty="0">
                <a:solidFill>
                  <a:schemeClr val="dk1"/>
                </a:solidFill>
                <a:latin typeface="Calibri"/>
                <a:ea typeface="Calibri"/>
                <a:cs typeface="Calibri"/>
                <a:sym typeface="Calibri"/>
              </a:rPr>
              <a:t>Food </a:t>
            </a:r>
            <a:r>
              <a:rPr lang="en-US" sz="4400" dirty="0" err="1" smtClean="0">
                <a:solidFill>
                  <a:schemeClr val="dk1"/>
                </a:solidFill>
                <a:latin typeface="Calibri"/>
                <a:ea typeface="Calibri"/>
                <a:cs typeface="Calibri"/>
                <a:sym typeface="Calibri"/>
              </a:rPr>
              <a:t>wast</a:t>
            </a:r>
            <a:r>
              <a:rPr lang="cs-CZ" sz="4400" dirty="0" err="1" smtClean="0">
                <a:solidFill>
                  <a:schemeClr val="dk1"/>
                </a:solidFill>
                <a:latin typeface="Calibri"/>
                <a:ea typeface="Calibri"/>
                <a:cs typeface="Calibri"/>
                <a:sym typeface="Calibri"/>
              </a:rPr>
              <a:t>age</a:t>
            </a:r>
            <a:endParaRPr lang="en-US" sz="4400" dirty="0">
              <a:solidFill>
                <a:schemeClr val="dk1"/>
              </a:solidFill>
              <a:latin typeface="Calibri"/>
              <a:ea typeface="Calibri"/>
              <a:cs typeface="Calibri"/>
              <a:sym typeface="Calibri"/>
            </a:endParaRPr>
          </a:p>
        </p:txBody>
      </p:sp>
      <p:sp>
        <p:nvSpPr>
          <p:cNvPr id="556" name="Shape 556"/>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0" marR="0" lvl="0" indent="0" algn="ctr" rtl="0">
              <a:spcBef>
                <a:spcPts val="0"/>
              </a:spcBef>
              <a:buClr>
                <a:srgbClr val="002060"/>
              </a:buClr>
              <a:buSzPct val="25000"/>
              <a:buFont typeface="Calibri"/>
              <a:buNone/>
            </a:pPr>
            <a:r>
              <a:rPr lang="cs-CZ" dirty="0" smtClean="0">
                <a:solidFill>
                  <a:srgbClr val="002060"/>
                </a:solidFill>
                <a:latin typeface="Calibri"/>
                <a:ea typeface="Calibri"/>
                <a:cs typeface="Calibri"/>
                <a:sym typeface="Calibri"/>
              </a:rPr>
              <a:t>Do </a:t>
            </a:r>
            <a:r>
              <a:rPr lang="cs-CZ" dirty="0" err="1" smtClean="0">
                <a:solidFill>
                  <a:srgbClr val="002060"/>
                </a:solidFill>
                <a:latin typeface="Calibri"/>
                <a:ea typeface="Calibri"/>
                <a:cs typeface="Calibri"/>
                <a:sym typeface="Calibri"/>
              </a:rPr>
              <a:t>we</a:t>
            </a:r>
            <a:r>
              <a:rPr lang="cs-CZ" dirty="0" smtClean="0">
                <a:solidFill>
                  <a:srgbClr val="002060"/>
                </a:solidFill>
                <a:latin typeface="Calibri"/>
                <a:ea typeface="Calibri"/>
                <a:cs typeface="Calibri"/>
                <a:sym typeface="Calibri"/>
              </a:rPr>
              <a:t> </a:t>
            </a:r>
            <a:r>
              <a:rPr lang="cs-CZ" dirty="0" err="1" smtClean="0">
                <a:solidFill>
                  <a:srgbClr val="002060"/>
                </a:solidFill>
                <a:latin typeface="Calibri"/>
                <a:ea typeface="Calibri"/>
                <a:cs typeface="Calibri"/>
                <a:sym typeface="Calibri"/>
              </a:rPr>
              <a:t>notice</a:t>
            </a:r>
            <a:r>
              <a:rPr lang="cs-CZ" dirty="0" smtClean="0">
                <a:solidFill>
                  <a:srgbClr val="002060"/>
                </a:solidFill>
                <a:latin typeface="Calibri"/>
                <a:ea typeface="Calibri"/>
                <a:cs typeface="Calibri"/>
                <a:sym typeface="Calibri"/>
              </a:rPr>
              <a:t> </a:t>
            </a:r>
            <a:r>
              <a:rPr lang="cs-CZ" dirty="0" err="1" smtClean="0">
                <a:solidFill>
                  <a:srgbClr val="002060"/>
                </a:solidFill>
                <a:latin typeface="Calibri"/>
                <a:ea typeface="Calibri"/>
                <a:cs typeface="Calibri"/>
                <a:sym typeface="Calibri"/>
              </a:rPr>
              <a:t>if</a:t>
            </a:r>
            <a:r>
              <a:rPr lang="cs-CZ" dirty="0" smtClean="0">
                <a:solidFill>
                  <a:srgbClr val="002060"/>
                </a:solidFill>
                <a:latin typeface="Calibri"/>
                <a:ea typeface="Calibri"/>
                <a:cs typeface="Calibri"/>
                <a:sym typeface="Calibri"/>
              </a:rPr>
              <a:t> </a:t>
            </a:r>
            <a:r>
              <a:rPr lang="cs-CZ" dirty="0" err="1" smtClean="0">
                <a:solidFill>
                  <a:srgbClr val="002060"/>
                </a:solidFill>
                <a:latin typeface="Calibri"/>
                <a:ea typeface="Calibri"/>
                <a:cs typeface="Calibri"/>
                <a:sym typeface="Calibri"/>
              </a:rPr>
              <a:t>we</a:t>
            </a:r>
            <a:r>
              <a:rPr lang="cs-CZ" dirty="0" smtClean="0">
                <a:solidFill>
                  <a:srgbClr val="002060"/>
                </a:solidFill>
                <a:latin typeface="Calibri"/>
                <a:ea typeface="Calibri"/>
                <a:cs typeface="Calibri"/>
                <a:sym typeface="Calibri"/>
              </a:rPr>
              <a:t> </a:t>
            </a:r>
            <a:r>
              <a:rPr lang="cs-CZ" dirty="0" err="1" smtClean="0">
                <a:solidFill>
                  <a:srgbClr val="002060"/>
                </a:solidFill>
                <a:latin typeface="Calibri"/>
                <a:ea typeface="Calibri"/>
                <a:cs typeface="Calibri"/>
                <a:sym typeface="Calibri"/>
              </a:rPr>
              <a:t>waste</a:t>
            </a:r>
            <a:r>
              <a:rPr lang="cs-CZ" dirty="0" smtClean="0">
                <a:solidFill>
                  <a:srgbClr val="002060"/>
                </a:solidFill>
                <a:latin typeface="Calibri"/>
                <a:ea typeface="Calibri"/>
                <a:cs typeface="Calibri"/>
                <a:sym typeface="Calibri"/>
              </a:rPr>
              <a:t> food</a:t>
            </a:r>
            <a:r>
              <a:rPr lang="en-US" sz="3200" b="0" i="0" u="none" strike="noStrike" cap="none" baseline="0" dirty="0" smtClean="0">
                <a:solidFill>
                  <a:srgbClr val="002060"/>
                </a:solidFill>
                <a:latin typeface="Calibri"/>
                <a:ea typeface="Calibri"/>
                <a:cs typeface="Calibri"/>
                <a:sym typeface="Calibri"/>
              </a:rPr>
              <a:t>?</a:t>
            </a:r>
            <a:endParaRPr lang="cs-CZ" dirty="0">
              <a:solidFill>
                <a:srgbClr val="002060"/>
              </a:solidFill>
              <a:latin typeface="Calibri"/>
              <a:ea typeface="Calibri"/>
              <a:cs typeface="Calibri"/>
              <a:sym typeface="Calibri"/>
            </a:endParaRPr>
          </a:p>
          <a:p>
            <a:pPr marL="0" marR="0" lvl="0" indent="0" algn="ctr" rtl="0">
              <a:spcBef>
                <a:spcPts val="0"/>
              </a:spcBef>
              <a:buClr>
                <a:srgbClr val="002060"/>
              </a:buClr>
              <a:buSzPct val="25000"/>
              <a:buFont typeface="Calibri"/>
              <a:buNone/>
            </a:pPr>
            <a:endParaRPr lang="cs-CZ" sz="3200" b="0" i="0" u="none" strike="noStrike" cap="none" baseline="0" dirty="0" smtClean="0">
              <a:solidFill>
                <a:srgbClr val="002060"/>
              </a:solidFill>
              <a:latin typeface="Calibri"/>
              <a:ea typeface="Calibri"/>
              <a:cs typeface="Calibri"/>
              <a:sym typeface="Calibri"/>
            </a:endParaRPr>
          </a:p>
          <a:p>
            <a:pPr marL="0" marR="0" lvl="0" indent="0" algn="ctr" rtl="0">
              <a:spcBef>
                <a:spcPts val="0"/>
              </a:spcBef>
              <a:buClr>
                <a:srgbClr val="002060"/>
              </a:buClr>
              <a:buSzPct val="25000"/>
              <a:buFont typeface="Calibri"/>
              <a:buNone/>
            </a:pPr>
            <a:r>
              <a:rPr lang="cs-CZ" dirty="0" err="1" smtClean="0">
                <a:solidFill>
                  <a:srgbClr val="002060"/>
                </a:solidFill>
                <a:latin typeface="Calibri"/>
                <a:ea typeface="Calibri"/>
                <a:cs typeface="Calibri"/>
                <a:sym typeface="Calibri"/>
              </a:rPr>
              <a:t>What</a:t>
            </a:r>
            <a:r>
              <a:rPr lang="cs-CZ" dirty="0" smtClean="0">
                <a:solidFill>
                  <a:srgbClr val="002060"/>
                </a:solidFill>
                <a:latin typeface="Calibri"/>
                <a:ea typeface="Calibri"/>
                <a:cs typeface="Calibri"/>
                <a:sym typeface="Calibri"/>
              </a:rPr>
              <a:t> </a:t>
            </a:r>
            <a:r>
              <a:rPr lang="cs-CZ" dirty="0" err="1" smtClean="0">
                <a:solidFill>
                  <a:srgbClr val="002060"/>
                </a:solidFill>
                <a:latin typeface="Calibri"/>
                <a:ea typeface="Calibri"/>
                <a:cs typeface="Calibri"/>
                <a:sym typeface="Calibri"/>
              </a:rPr>
              <a:t>strategies</a:t>
            </a:r>
            <a:r>
              <a:rPr lang="cs-CZ" dirty="0" smtClean="0">
                <a:solidFill>
                  <a:srgbClr val="002060"/>
                </a:solidFill>
                <a:latin typeface="Calibri"/>
                <a:ea typeface="Calibri"/>
                <a:cs typeface="Calibri"/>
                <a:sym typeface="Calibri"/>
              </a:rPr>
              <a:t> do </a:t>
            </a:r>
            <a:r>
              <a:rPr lang="cs-CZ" dirty="0" err="1" smtClean="0">
                <a:solidFill>
                  <a:srgbClr val="002060"/>
                </a:solidFill>
                <a:latin typeface="Calibri"/>
                <a:ea typeface="Calibri"/>
                <a:cs typeface="Calibri"/>
                <a:sym typeface="Calibri"/>
              </a:rPr>
              <a:t>we</a:t>
            </a:r>
            <a:r>
              <a:rPr lang="cs-CZ" dirty="0" smtClean="0">
                <a:solidFill>
                  <a:srgbClr val="002060"/>
                </a:solidFill>
                <a:latin typeface="Calibri"/>
                <a:ea typeface="Calibri"/>
                <a:cs typeface="Calibri"/>
                <a:sym typeface="Calibri"/>
              </a:rPr>
              <a:t> </a:t>
            </a:r>
            <a:r>
              <a:rPr lang="cs-CZ" dirty="0" err="1" smtClean="0">
                <a:solidFill>
                  <a:srgbClr val="002060"/>
                </a:solidFill>
                <a:latin typeface="Calibri"/>
                <a:ea typeface="Calibri"/>
                <a:cs typeface="Calibri"/>
                <a:sym typeface="Calibri"/>
              </a:rPr>
              <a:t>put</a:t>
            </a:r>
            <a:r>
              <a:rPr lang="cs-CZ" dirty="0" smtClean="0">
                <a:solidFill>
                  <a:srgbClr val="002060"/>
                </a:solidFill>
                <a:latin typeface="Calibri"/>
                <a:ea typeface="Calibri"/>
                <a:cs typeface="Calibri"/>
                <a:sym typeface="Calibri"/>
              </a:rPr>
              <a:t> in place to </a:t>
            </a:r>
            <a:r>
              <a:rPr lang="cs-CZ" dirty="0" err="1" smtClean="0">
                <a:solidFill>
                  <a:srgbClr val="002060"/>
                </a:solidFill>
                <a:latin typeface="Calibri"/>
                <a:ea typeface="Calibri"/>
                <a:cs typeface="Calibri"/>
                <a:sym typeface="Calibri"/>
              </a:rPr>
              <a:t>diminish</a:t>
            </a:r>
            <a:r>
              <a:rPr lang="cs-CZ" dirty="0" smtClean="0">
                <a:solidFill>
                  <a:srgbClr val="002060"/>
                </a:solidFill>
                <a:latin typeface="Calibri"/>
                <a:ea typeface="Calibri"/>
                <a:cs typeface="Calibri"/>
                <a:sym typeface="Calibri"/>
              </a:rPr>
              <a:t> food </a:t>
            </a:r>
            <a:r>
              <a:rPr lang="cs-CZ" dirty="0" err="1" smtClean="0">
                <a:solidFill>
                  <a:srgbClr val="002060"/>
                </a:solidFill>
                <a:latin typeface="Calibri"/>
                <a:ea typeface="Calibri"/>
                <a:cs typeface="Calibri"/>
                <a:sym typeface="Calibri"/>
              </a:rPr>
              <a:t>wastage</a:t>
            </a:r>
            <a:r>
              <a:rPr lang="cs-CZ" dirty="0" smtClean="0">
                <a:solidFill>
                  <a:srgbClr val="002060"/>
                </a:solidFill>
                <a:latin typeface="Calibri"/>
                <a:ea typeface="Calibri"/>
                <a:cs typeface="Calibri"/>
                <a:sym typeface="Calibri"/>
              </a:rPr>
              <a:t>? Do </a:t>
            </a:r>
            <a:r>
              <a:rPr lang="cs-CZ" dirty="0" err="1" smtClean="0">
                <a:solidFill>
                  <a:srgbClr val="002060"/>
                </a:solidFill>
                <a:latin typeface="Calibri"/>
                <a:ea typeface="Calibri"/>
                <a:cs typeface="Calibri"/>
                <a:sym typeface="Calibri"/>
              </a:rPr>
              <a:t>we</a:t>
            </a:r>
            <a:r>
              <a:rPr lang="cs-CZ" dirty="0" smtClean="0">
                <a:solidFill>
                  <a:srgbClr val="002060"/>
                </a:solidFill>
                <a:latin typeface="Calibri"/>
                <a:ea typeface="Calibri"/>
                <a:cs typeface="Calibri"/>
                <a:sym typeface="Calibri"/>
              </a:rPr>
              <a:t> </a:t>
            </a:r>
            <a:r>
              <a:rPr lang="cs-CZ" dirty="0" err="1" smtClean="0">
                <a:solidFill>
                  <a:srgbClr val="002060"/>
                </a:solidFill>
                <a:latin typeface="Calibri"/>
                <a:ea typeface="Calibri"/>
                <a:cs typeface="Calibri"/>
                <a:sym typeface="Calibri"/>
              </a:rPr>
              <a:t>work</a:t>
            </a:r>
            <a:r>
              <a:rPr lang="cs-CZ" dirty="0" smtClean="0">
                <a:solidFill>
                  <a:srgbClr val="002060"/>
                </a:solidFill>
                <a:latin typeface="Calibri"/>
                <a:ea typeface="Calibri"/>
                <a:cs typeface="Calibri"/>
                <a:sym typeface="Calibri"/>
              </a:rPr>
              <a:t> </a:t>
            </a:r>
            <a:r>
              <a:rPr lang="cs-CZ" dirty="0" err="1" smtClean="0">
                <a:solidFill>
                  <a:srgbClr val="002060"/>
                </a:solidFill>
                <a:latin typeface="Calibri"/>
                <a:ea typeface="Calibri"/>
                <a:cs typeface="Calibri"/>
                <a:sym typeface="Calibri"/>
              </a:rPr>
              <a:t>with</a:t>
            </a:r>
            <a:r>
              <a:rPr lang="cs-CZ" dirty="0" smtClean="0">
                <a:solidFill>
                  <a:srgbClr val="002060"/>
                </a:solidFill>
                <a:latin typeface="Calibri"/>
                <a:ea typeface="Calibri"/>
                <a:cs typeface="Calibri"/>
                <a:sym typeface="Calibri"/>
              </a:rPr>
              <a:t> </a:t>
            </a:r>
            <a:r>
              <a:rPr lang="cs-CZ" dirty="0" err="1" smtClean="0">
                <a:solidFill>
                  <a:srgbClr val="002060"/>
                </a:solidFill>
                <a:latin typeface="Calibri"/>
                <a:ea typeface="Calibri"/>
                <a:cs typeface="Calibri"/>
                <a:sym typeface="Calibri"/>
              </a:rPr>
              <a:t>leftovers</a:t>
            </a:r>
            <a:r>
              <a:rPr lang="cs-CZ" dirty="0" smtClean="0">
                <a:solidFill>
                  <a:srgbClr val="002060"/>
                </a:solidFill>
                <a:latin typeface="Calibri"/>
                <a:ea typeface="Calibri"/>
                <a:cs typeface="Calibri"/>
                <a:sym typeface="Calibri"/>
              </a:rPr>
              <a:t>? Do </a:t>
            </a:r>
            <a:r>
              <a:rPr lang="cs-CZ" dirty="0" err="1" smtClean="0">
                <a:solidFill>
                  <a:srgbClr val="002060"/>
                </a:solidFill>
                <a:latin typeface="Calibri"/>
                <a:ea typeface="Calibri"/>
                <a:cs typeface="Calibri"/>
                <a:sym typeface="Calibri"/>
              </a:rPr>
              <a:t>we</a:t>
            </a:r>
            <a:r>
              <a:rPr lang="cs-CZ" dirty="0" smtClean="0">
                <a:solidFill>
                  <a:srgbClr val="002060"/>
                </a:solidFill>
                <a:latin typeface="Calibri"/>
                <a:ea typeface="Calibri"/>
                <a:cs typeface="Calibri"/>
                <a:sym typeface="Calibri"/>
              </a:rPr>
              <a:t> </a:t>
            </a:r>
            <a:r>
              <a:rPr lang="cs-CZ" dirty="0" err="1" smtClean="0">
                <a:solidFill>
                  <a:srgbClr val="002060"/>
                </a:solidFill>
                <a:latin typeface="Calibri"/>
                <a:ea typeface="Calibri"/>
                <a:cs typeface="Calibri"/>
                <a:sym typeface="Calibri"/>
              </a:rPr>
              <a:t>ask</a:t>
            </a:r>
            <a:r>
              <a:rPr lang="cs-CZ" dirty="0" smtClean="0">
                <a:solidFill>
                  <a:srgbClr val="002060"/>
                </a:solidFill>
                <a:latin typeface="Calibri"/>
                <a:ea typeface="Calibri"/>
                <a:cs typeface="Calibri"/>
                <a:sym typeface="Calibri"/>
              </a:rPr>
              <a:t> </a:t>
            </a:r>
            <a:r>
              <a:rPr lang="cs-CZ" dirty="0" err="1" smtClean="0">
                <a:solidFill>
                  <a:srgbClr val="002060"/>
                </a:solidFill>
                <a:latin typeface="Calibri"/>
                <a:ea typeface="Calibri"/>
                <a:cs typeface="Calibri"/>
                <a:sym typeface="Calibri"/>
              </a:rPr>
              <a:t>for</a:t>
            </a:r>
            <a:r>
              <a:rPr lang="cs-CZ" dirty="0" smtClean="0">
                <a:solidFill>
                  <a:srgbClr val="002060"/>
                </a:solidFill>
                <a:latin typeface="Calibri"/>
                <a:ea typeface="Calibri"/>
                <a:cs typeface="Calibri"/>
                <a:sym typeface="Calibri"/>
              </a:rPr>
              <a:t> </a:t>
            </a:r>
            <a:r>
              <a:rPr lang="cs-CZ" dirty="0" err="1" smtClean="0">
                <a:solidFill>
                  <a:srgbClr val="002060"/>
                </a:solidFill>
                <a:latin typeface="Calibri"/>
                <a:ea typeface="Calibri"/>
                <a:cs typeface="Calibri"/>
                <a:sym typeface="Calibri"/>
              </a:rPr>
              <a:t>doggie</a:t>
            </a:r>
            <a:r>
              <a:rPr lang="cs-CZ" dirty="0" smtClean="0">
                <a:solidFill>
                  <a:srgbClr val="002060"/>
                </a:solidFill>
                <a:latin typeface="Calibri"/>
                <a:ea typeface="Calibri"/>
                <a:cs typeface="Calibri"/>
                <a:sym typeface="Calibri"/>
              </a:rPr>
              <a:t> </a:t>
            </a:r>
            <a:r>
              <a:rPr lang="cs-CZ" dirty="0" err="1" smtClean="0">
                <a:solidFill>
                  <a:srgbClr val="002060"/>
                </a:solidFill>
                <a:latin typeface="Calibri"/>
                <a:ea typeface="Calibri"/>
                <a:cs typeface="Calibri"/>
                <a:sym typeface="Calibri"/>
              </a:rPr>
              <a:t>bag</a:t>
            </a:r>
            <a:r>
              <a:rPr lang="cs-CZ" dirty="0" smtClean="0">
                <a:solidFill>
                  <a:srgbClr val="002060"/>
                </a:solidFill>
                <a:latin typeface="Calibri"/>
                <a:ea typeface="Calibri"/>
                <a:cs typeface="Calibri"/>
                <a:sym typeface="Calibri"/>
              </a:rPr>
              <a:t>? </a:t>
            </a:r>
            <a:r>
              <a:rPr lang="cs-CZ" dirty="0" err="1" smtClean="0">
                <a:solidFill>
                  <a:srgbClr val="002060"/>
                </a:solidFill>
                <a:latin typeface="Calibri"/>
                <a:ea typeface="Calibri"/>
                <a:cs typeface="Calibri"/>
                <a:sym typeface="Calibri"/>
              </a:rPr>
              <a:t>Etc</a:t>
            </a:r>
            <a:r>
              <a:rPr lang="cs-CZ" dirty="0" smtClean="0">
                <a:solidFill>
                  <a:srgbClr val="002060"/>
                </a:solidFill>
                <a:latin typeface="Calibri"/>
                <a:ea typeface="Calibri"/>
                <a:cs typeface="Calibri"/>
                <a:sym typeface="Calibri"/>
              </a:rPr>
              <a:t>.</a:t>
            </a:r>
          </a:p>
          <a:p>
            <a:pPr marL="0" marR="0" lvl="0" indent="0" algn="ctr" rtl="0">
              <a:spcBef>
                <a:spcPts val="0"/>
              </a:spcBef>
              <a:buClr>
                <a:srgbClr val="002060"/>
              </a:buClr>
              <a:buSzPct val="25000"/>
              <a:buFont typeface="Calibri"/>
              <a:buNone/>
            </a:pPr>
            <a:endParaRPr lang="cs-CZ" sz="3200" b="0" i="0" u="none" strike="noStrike" cap="none" baseline="0" dirty="0">
              <a:solidFill>
                <a:srgbClr val="002060"/>
              </a:solidFill>
              <a:latin typeface="Calibri"/>
              <a:ea typeface="Calibri"/>
              <a:cs typeface="Calibri"/>
              <a:sym typeface="Calibri"/>
            </a:endParaRPr>
          </a:p>
          <a:p>
            <a:pPr marL="0" marR="0" lvl="0" indent="0" algn="ctr" rtl="0">
              <a:spcBef>
                <a:spcPts val="0"/>
              </a:spcBef>
              <a:buClr>
                <a:srgbClr val="002060"/>
              </a:buClr>
              <a:buSzPct val="25000"/>
              <a:buFont typeface="Calibri"/>
              <a:buNone/>
            </a:pPr>
            <a:endParaRPr lang="en-US" sz="3200" b="0" i="0" u="none" strike="noStrike" cap="none" baseline="0" dirty="0">
              <a:solidFill>
                <a:srgbClr val="002060"/>
              </a:solidFill>
              <a:latin typeface="Calibri"/>
              <a:ea typeface="Calibri"/>
              <a:cs typeface="Calibri"/>
              <a:sym typeface="Calibri"/>
            </a:endParaRPr>
          </a:p>
          <a:p>
            <a:pPr marL="0" marR="0" lvl="0" indent="0" algn="ctr" rtl="0">
              <a:spcBef>
                <a:spcPts val="640"/>
              </a:spcBef>
              <a:buClr>
                <a:schemeClr val="dk1"/>
              </a:buClr>
              <a:buFont typeface="Calibri"/>
              <a:buNone/>
            </a:pPr>
            <a:endParaRPr sz="3200" b="0" i="0" u="none" strike="noStrike" cap="none" baseline="0" dirty="0">
              <a:solidFill>
                <a:srgbClr val="002060"/>
              </a:solidFill>
              <a:latin typeface="Calibri"/>
              <a:ea typeface="Calibri"/>
              <a:cs typeface="Calibri"/>
              <a:sym typeface="Calibri"/>
            </a:endParaRPr>
          </a:p>
          <a:p>
            <a:pPr marL="342900" marR="0" lvl="0" indent="-139700" algn="l" rtl="0">
              <a:spcBef>
                <a:spcPts val="640"/>
              </a:spcBef>
              <a:buClr>
                <a:schemeClr val="dk1"/>
              </a:buClr>
              <a:buFont typeface="Calibri"/>
              <a:buNone/>
            </a:pPr>
            <a:endParaRPr sz="3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17141656"/>
      </p:ext>
    </p:extLst>
  </p:cSld>
  <p:clrMapOvr>
    <a:masterClrMapping/>
  </p:clrMapOvr>
  <p:transition spd="slow">
    <p:cut/>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Shape 39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1" dirty="0">
                <a:solidFill>
                  <a:schemeClr val="dk1"/>
                </a:solidFill>
                <a:latin typeface="Calibri"/>
                <a:ea typeface="Calibri"/>
                <a:cs typeface="Calibri"/>
                <a:sym typeface="Calibri"/>
              </a:rPr>
              <a:t>Loss </a:t>
            </a:r>
            <a:r>
              <a:rPr lang="en-US" sz="4400" b="1" dirty="0" smtClean="0">
                <a:solidFill>
                  <a:schemeClr val="dk1"/>
                </a:solidFill>
                <a:latin typeface="Calibri"/>
                <a:ea typeface="Calibri"/>
                <a:cs typeface="Calibri"/>
                <a:sym typeface="Calibri"/>
              </a:rPr>
              <a:t>of varieties</a:t>
            </a:r>
            <a:endParaRPr lang="en-US" sz="4400" b="1" dirty="0">
              <a:solidFill>
                <a:schemeClr val="dk1"/>
              </a:solidFill>
              <a:latin typeface="Calibri"/>
              <a:ea typeface="Calibri"/>
              <a:cs typeface="Calibri"/>
              <a:sym typeface="Calibri"/>
            </a:endParaRPr>
          </a:p>
        </p:txBody>
      </p:sp>
      <p:pic>
        <p:nvPicPr>
          <p:cNvPr id="399" name="Shape 399"/>
          <p:cNvPicPr preferRelativeResize="0">
            <a:picLocks noGrp="1"/>
          </p:cNvPicPr>
          <p:nvPr>
            <p:ph type="body" idx="1"/>
          </p:nvPr>
        </p:nvPicPr>
        <p:blipFill rotWithShape="1">
          <a:blip r:embed="rId3" cstate="email">
            <a:extLst>
              <a:ext uri="{28A0092B-C50C-407E-A947-70E740481C1C}">
                <a14:useLocalDpi xmlns:a14="http://schemas.microsoft.com/office/drawing/2010/main"/>
              </a:ext>
            </a:extLst>
          </a:blip>
          <a:srcRect/>
          <a:stretch/>
        </p:blipFill>
        <p:spPr>
          <a:xfrm>
            <a:off x="2267743" y="1412775"/>
            <a:ext cx="4573091" cy="4359200"/>
          </a:xfrm>
          <a:prstGeom prst="rect">
            <a:avLst/>
          </a:prstGeom>
          <a:noFill/>
          <a:ln>
            <a:noFill/>
          </a:ln>
        </p:spPr>
      </p:pic>
    </p:spTree>
    <p:extLst>
      <p:ext uri="{BB962C8B-B14F-4D97-AF65-F5344CB8AC3E}">
        <p14:creationId xmlns:p14="http://schemas.microsoft.com/office/powerpoint/2010/main" val="3721295511"/>
      </p:ext>
    </p:extLst>
  </p:cSld>
  <p:clrMapOvr>
    <a:masterClrMapping/>
  </p:clrMapOvr>
  <p:transition spd="slow">
    <p:cut/>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cs-CZ"/>
          </a:p>
        </p:txBody>
      </p:sp>
      <p:pic>
        <p:nvPicPr>
          <p:cNvPr id="4" name="Obrázek 7" descr="Carottes - Variétés anciennes"/>
          <p:cNvPicPr>
            <a:picLocks noGrp="1" noChangeAspect="1" noChangeArrowheads="1"/>
          </p:cNvPicPr>
          <p:nvPr>
            <p:ph idx="1"/>
          </p:nvPr>
        </p:nvPicPr>
        <p:blipFill>
          <a:blip r:embed="rId2" cstate="print">
            <a:extLst>
              <a:ext uri="{28A0092B-C50C-407E-A947-70E740481C1C}">
                <a14:useLocalDpi xmlns:a14="http://schemas.microsoft.com/office/drawing/2010/main"/>
              </a:ext>
            </a:extLst>
          </a:blip>
          <a:srcRect/>
          <a:stretch>
            <a:fillRect/>
          </a:stretch>
        </p:blipFill>
        <p:spPr bwMode="auto">
          <a:xfrm>
            <a:off x="762000" y="838200"/>
            <a:ext cx="7798148" cy="5091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229485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lvl="1" algn="ctr">
              <a:buClr>
                <a:schemeClr val="dk1"/>
              </a:buClr>
            </a:pPr>
            <a:r>
              <a:rPr lang="cs-CZ" sz="2500" b="1" dirty="0">
                <a:solidFill>
                  <a:schemeClr val="accent2">
                    <a:lumMod val="50000"/>
                  </a:schemeClr>
                </a:solidFill>
              </a:rPr>
              <a:t/>
            </a:r>
            <a:br>
              <a:rPr lang="cs-CZ" sz="2500" b="1" dirty="0">
                <a:solidFill>
                  <a:schemeClr val="accent2">
                    <a:lumMod val="50000"/>
                  </a:schemeClr>
                </a:solidFill>
              </a:rPr>
            </a:br>
            <a:endParaRPr lang="cs-CZ" dirty="0"/>
          </a:p>
        </p:txBody>
      </p:sp>
      <p:sp>
        <p:nvSpPr>
          <p:cNvPr id="3" name="Zástupný symbol pro text 2"/>
          <p:cNvSpPr>
            <a:spLocks noGrp="1"/>
          </p:cNvSpPr>
          <p:nvPr>
            <p:ph type="body" idx="1"/>
          </p:nvPr>
        </p:nvSpPr>
        <p:spPr/>
        <p:txBody>
          <a:bodyPr/>
          <a:lstStyle/>
          <a:p>
            <a:pPr marL="500045" lvl="1" indent="0">
              <a:buNone/>
              <a:defRPr/>
            </a:pPr>
            <a:endParaRPr lang="en-US" sz="2500" b="1" dirty="0">
              <a:solidFill>
                <a:schemeClr val="accent2">
                  <a:lumMod val="75000"/>
                </a:schemeClr>
              </a:solidFill>
            </a:endParaRPr>
          </a:p>
          <a:p>
            <a:pPr marL="223234" indent="0">
              <a:buNone/>
              <a:defRPr/>
            </a:pPr>
            <a:endParaRPr lang="cs-CZ" sz="1700" b="1" dirty="0">
              <a:solidFill>
                <a:srgbClr val="262673"/>
              </a:solidFill>
              <a:latin typeface="Myriad Pro" charset="0"/>
            </a:endParaRPr>
          </a:p>
          <a:p>
            <a:pPr marL="223234" indent="0">
              <a:defRPr/>
            </a:pPr>
            <a:endParaRPr lang="en-US" sz="1700" b="1" dirty="0">
              <a:latin typeface="Myriad Pro" charset="0"/>
            </a:endParaRPr>
          </a:p>
          <a:p>
            <a:endParaRPr lang="cs-CZ" dirty="0"/>
          </a:p>
        </p:txBody>
      </p:sp>
      <p:pic>
        <p:nvPicPr>
          <p:cNvPr id="4" name="Picture 2" descr="http://cdn.static-economist.com/sites/default/files/imagecache/full-width/images/print-edition/20120310_IRP003_0.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5800" y="990600"/>
            <a:ext cx="7641839" cy="430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711024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lvl="1" algn="ctr">
              <a:buClr>
                <a:schemeClr val="dk1"/>
              </a:buClr>
            </a:pPr>
            <a:r>
              <a:rPr lang="fr-BE" sz="2500" b="1" dirty="0">
                <a:solidFill>
                  <a:schemeClr val="accent2">
                    <a:lumMod val="50000"/>
                  </a:schemeClr>
                </a:solidFill>
              </a:rPr>
              <a:t>Svalbard Global Seed Vault </a:t>
            </a:r>
            <a:r>
              <a:rPr lang="cs-CZ" sz="2500" b="1" dirty="0">
                <a:solidFill>
                  <a:schemeClr val="accent2">
                    <a:lumMod val="50000"/>
                  </a:schemeClr>
                </a:solidFill>
              </a:rPr>
              <a:t> (</a:t>
            </a:r>
            <a:r>
              <a:rPr lang="cs-CZ" sz="2500" b="1" dirty="0" err="1">
                <a:solidFill>
                  <a:schemeClr val="accent2">
                    <a:lumMod val="50000"/>
                  </a:schemeClr>
                </a:solidFill>
              </a:rPr>
              <a:t>Artic</a:t>
            </a:r>
            <a:r>
              <a:rPr lang="cs-CZ" sz="2500" b="1" dirty="0">
                <a:solidFill>
                  <a:schemeClr val="accent2">
                    <a:lumMod val="50000"/>
                  </a:schemeClr>
                </a:solidFill>
              </a:rPr>
              <a:t>)</a:t>
            </a:r>
            <a:br>
              <a:rPr lang="cs-CZ" sz="2500" b="1" dirty="0">
                <a:solidFill>
                  <a:schemeClr val="accent2">
                    <a:lumMod val="50000"/>
                  </a:schemeClr>
                </a:solidFill>
              </a:rPr>
            </a:br>
            <a:endParaRPr lang="cs-CZ" dirty="0"/>
          </a:p>
        </p:txBody>
      </p:sp>
      <p:sp>
        <p:nvSpPr>
          <p:cNvPr id="3" name="Zástupný symbol pro text 2"/>
          <p:cNvSpPr>
            <a:spLocks noGrp="1"/>
          </p:cNvSpPr>
          <p:nvPr>
            <p:ph type="body" idx="1"/>
          </p:nvPr>
        </p:nvSpPr>
        <p:spPr/>
        <p:txBody>
          <a:bodyPr/>
          <a:lstStyle/>
          <a:p>
            <a:endParaRPr lang="cs-CZ" dirty="0"/>
          </a:p>
        </p:txBody>
      </p:sp>
      <p:pic>
        <p:nvPicPr>
          <p:cNvPr id="4" name="Obrázek 7" descr="http://images.nationalgeographic.com/wpf/media-live/photos/000/557/cache/rio-20-seed-bank-svalbard-racks_55733_600x450.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38400" y="1909837"/>
            <a:ext cx="5568776" cy="3848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159685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QUIZ</a:t>
            </a:r>
            <a:endParaRPr lang="cs-CZ" dirty="0"/>
          </a:p>
        </p:txBody>
      </p:sp>
      <p:sp>
        <p:nvSpPr>
          <p:cNvPr id="3" name="Content Placeholder 2"/>
          <p:cNvSpPr>
            <a:spLocks noGrp="1"/>
          </p:cNvSpPr>
          <p:nvPr>
            <p:ph idx="1"/>
          </p:nvPr>
        </p:nvSpPr>
        <p:spPr>
          <a:xfrm>
            <a:off x="457200" y="1524000"/>
            <a:ext cx="8229600" cy="4525963"/>
          </a:xfrm>
        </p:spPr>
        <p:txBody>
          <a:bodyPr/>
          <a:lstStyle/>
          <a:p>
            <a:r>
              <a:rPr lang="cs-CZ" smtClean="0"/>
              <a:t>12/ </a:t>
            </a:r>
            <a:r>
              <a:rPr lang="cs-CZ" dirty="0" err="1"/>
              <a:t>Out</a:t>
            </a:r>
            <a:r>
              <a:rPr lang="cs-CZ" dirty="0"/>
              <a:t> </a:t>
            </a:r>
            <a:r>
              <a:rPr lang="cs-CZ" dirty="0" err="1"/>
              <a:t>of</a:t>
            </a:r>
            <a:r>
              <a:rPr lang="cs-CZ" dirty="0"/>
              <a:t> </a:t>
            </a:r>
            <a:r>
              <a:rPr lang="cs-CZ" dirty="0" err="1"/>
              <a:t>the</a:t>
            </a:r>
            <a:r>
              <a:rPr lang="cs-CZ" dirty="0"/>
              <a:t> 80.000  </a:t>
            </a:r>
            <a:r>
              <a:rPr lang="cs-CZ" dirty="0" err="1"/>
              <a:t>edible</a:t>
            </a:r>
            <a:r>
              <a:rPr lang="cs-CZ" dirty="0"/>
              <a:t> plant species, </a:t>
            </a:r>
            <a:r>
              <a:rPr lang="cs-CZ" dirty="0" err="1"/>
              <a:t>how</a:t>
            </a:r>
            <a:r>
              <a:rPr lang="cs-CZ" dirty="0"/>
              <a:t> many do </a:t>
            </a:r>
            <a:r>
              <a:rPr lang="cs-CZ" dirty="0" err="1"/>
              <a:t>we</a:t>
            </a:r>
            <a:r>
              <a:rPr lang="cs-CZ" dirty="0"/>
              <a:t> </a:t>
            </a:r>
            <a:r>
              <a:rPr lang="cs-CZ" dirty="0" err="1"/>
              <a:t>cultivate</a:t>
            </a:r>
            <a:r>
              <a:rPr lang="cs-CZ" dirty="0" smtClean="0"/>
              <a:t>?</a:t>
            </a:r>
          </a:p>
          <a:p>
            <a:pPr marL="0" indent="0">
              <a:buNone/>
            </a:pPr>
            <a:endParaRPr lang="cs-CZ" dirty="0"/>
          </a:p>
          <a:p>
            <a:pPr lvl="0"/>
            <a:r>
              <a:rPr lang="cs-CZ" dirty="0"/>
              <a:t>150 species</a:t>
            </a:r>
          </a:p>
          <a:p>
            <a:pPr lvl="0"/>
            <a:r>
              <a:rPr lang="cs-CZ" dirty="0"/>
              <a:t>1.500 species</a:t>
            </a:r>
          </a:p>
          <a:p>
            <a:pPr lvl="0"/>
            <a:r>
              <a:rPr lang="cs-CZ" dirty="0"/>
              <a:t>15.000 species</a:t>
            </a:r>
          </a:p>
        </p:txBody>
      </p:sp>
    </p:spTree>
    <p:extLst>
      <p:ext uri="{BB962C8B-B14F-4D97-AF65-F5344CB8AC3E}">
        <p14:creationId xmlns:p14="http://schemas.microsoft.com/office/powerpoint/2010/main" val="114052574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dirty="0"/>
          </a:p>
        </p:txBody>
      </p:sp>
      <p:pic>
        <p:nvPicPr>
          <p:cNvPr id="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70019" y="548680"/>
            <a:ext cx="6060497" cy="590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89358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cs-CZ"/>
          </a:p>
        </p:txBody>
      </p:sp>
      <p:sp>
        <p:nvSpPr>
          <p:cNvPr id="3" name="Content Placeholder 2"/>
          <p:cNvSpPr>
            <a:spLocks noGrp="1"/>
          </p:cNvSpPr>
          <p:nvPr>
            <p:ph idx="1"/>
          </p:nvPr>
        </p:nvSpPr>
        <p:spPr/>
        <p:txBody>
          <a:bodyPr/>
          <a:lstStyle/>
          <a:p>
            <a:endParaRPr lang="cs-CZ" dirty="0"/>
          </a:p>
        </p:txBody>
      </p:sp>
      <p:pic>
        <p:nvPicPr>
          <p:cNvPr id="4" name="Picture 3" descr="http://www.fao.org/News/2000/img/wwmapbig-e.gif"/>
          <p:cNvPicPr/>
          <p:nvPr/>
        </p:nvPicPr>
        <p:blipFill>
          <a:blip r:embed="rId2">
            <a:extLst>
              <a:ext uri="{28A0092B-C50C-407E-A947-70E740481C1C}">
                <a14:useLocalDpi xmlns:a14="http://schemas.microsoft.com/office/drawing/2010/main"/>
              </a:ext>
            </a:extLst>
          </a:blip>
          <a:srcRect/>
          <a:stretch>
            <a:fillRect/>
          </a:stretch>
        </p:blipFill>
        <p:spPr bwMode="auto">
          <a:xfrm>
            <a:off x="838200" y="381000"/>
            <a:ext cx="7391400" cy="5486400"/>
          </a:xfrm>
          <a:prstGeom prst="rect">
            <a:avLst/>
          </a:prstGeom>
          <a:noFill/>
          <a:ln>
            <a:noFill/>
          </a:ln>
        </p:spPr>
      </p:pic>
    </p:spTree>
    <p:extLst>
      <p:ext uri="{BB962C8B-B14F-4D97-AF65-F5344CB8AC3E}">
        <p14:creationId xmlns:p14="http://schemas.microsoft.com/office/powerpoint/2010/main" val="429335384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cs-CZ" dirty="0"/>
          </a:p>
        </p:txBody>
      </p:sp>
      <p:pic>
        <p:nvPicPr>
          <p:cNvPr id="4" name="Content Placeholder 3" descr="Mangalitza"/>
          <p:cNvPicPr>
            <a:picLocks noGrp="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533400" y="457200"/>
            <a:ext cx="7772400" cy="5791200"/>
          </a:xfrm>
          <a:prstGeom prst="rect">
            <a:avLst/>
          </a:prstGeom>
          <a:noFill/>
          <a:ln>
            <a:noFill/>
          </a:ln>
        </p:spPr>
      </p:pic>
      <p:pic>
        <p:nvPicPr>
          <p:cNvPr id="5" name="Picture 4" descr="Image result for save tigers">
            <a:hlinkClick r:id="rId3"/>
          </p:cNvPr>
          <p:cNvPicPr/>
          <p:nvPr/>
        </p:nvPicPr>
        <p:blipFill>
          <a:blip r:embed="rId4">
            <a:extLst>
              <a:ext uri="{28A0092B-C50C-407E-A947-70E740481C1C}">
                <a14:useLocalDpi xmlns:a14="http://schemas.microsoft.com/office/drawing/2010/main"/>
              </a:ext>
            </a:extLst>
          </a:blip>
          <a:srcRect/>
          <a:stretch>
            <a:fillRect/>
          </a:stretch>
        </p:blipFill>
        <p:spPr bwMode="auto">
          <a:xfrm>
            <a:off x="6858000" y="4831080"/>
            <a:ext cx="2148840" cy="1939290"/>
          </a:xfrm>
          <a:prstGeom prst="rect">
            <a:avLst/>
          </a:prstGeom>
          <a:noFill/>
          <a:ln>
            <a:noFill/>
          </a:ln>
        </p:spPr>
      </p:pic>
    </p:spTree>
    <p:extLst>
      <p:ext uri="{BB962C8B-B14F-4D97-AF65-F5344CB8AC3E}">
        <p14:creationId xmlns:p14="http://schemas.microsoft.com/office/powerpoint/2010/main" val="390984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4697</TotalTime>
  <Words>1463</Words>
  <Application>Microsoft Office PowerPoint</Application>
  <PresentationFormat>Diaprojekcija na zaslonu (4:3)</PresentationFormat>
  <Paragraphs>260</Paragraphs>
  <Slides>110</Slides>
  <Notes>34</Notes>
  <HiddenSlides>0</HiddenSlides>
  <MMClips>0</MMClips>
  <ScaleCrop>false</ScaleCrop>
  <HeadingPairs>
    <vt:vector size="6" baseType="variant">
      <vt:variant>
        <vt:lpstr>Tema</vt:lpstr>
      </vt:variant>
      <vt:variant>
        <vt:i4>1</vt:i4>
      </vt:variant>
      <vt:variant>
        <vt:lpstr>Vdelani OLE strežniki</vt:lpstr>
      </vt:variant>
      <vt:variant>
        <vt:i4>1</vt:i4>
      </vt:variant>
      <vt:variant>
        <vt:lpstr>Naslovi diapozitivov</vt:lpstr>
      </vt:variant>
      <vt:variant>
        <vt:i4>110</vt:i4>
      </vt:variant>
    </vt:vector>
  </HeadingPairs>
  <TitlesOfParts>
    <vt:vector size="112" baseType="lpstr">
      <vt:lpstr>Office Theme</vt:lpstr>
      <vt:lpstr>List</vt:lpstr>
      <vt:lpstr>How our FOOD  changes the WORLD</vt:lpstr>
      <vt:lpstr>PowerPointova predstavitev</vt:lpstr>
      <vt:lpstr>Using more that we are entitled to</vt:lpstr>
      <vt:lpstr>PowerPointova predstavitev</vt:lpstr>
      <vt:lpstr>PowerPointova predstavitev</vt:lpstr>
      <vt:lpstr>PowerPointova predstavitev</vt:lpstr>
      <vt:lpstr>PowerPointova predstavitev</vt:lpstr>
      <vt:lpstr>Us, our lifestyles and the world</vt:lpstr>
      <vt:lpstr>PowerPointova predstavitev</vt:lpstr>
      <vt:lpstr>PowerPointova predstavitev</vt:lpstr>
      <vt:lpstr>PowerPointova predstavitev</vt:lpstr>
      <vt:lpstr>PowerPointova predstavitev</vt:lpstr>
      <vt:lpstr>PowerPointova predstavitev</vt:lpstr>
      <vt:lpstr>What if</vt:lpstr>
      <vt:lpstr>Food is at the center  of global challenges</vt:lpstr>
      <vt:lpstr>Food is at the center  of global challenges</vt:lpstr>
      <vt:lpstr>PowerPointova predstavitev</vt:lpstr>
      <vt:lpstr>PowerPointova predstavitev</vt:lpstr>
      <vt:lpstr>PowerPointova predstavitev</vt:lpstr>
      <vt:lpstr>PowerPointova predstavitev</vt:lpstr>
      <vt:lpstr>PowerPointova predstavitev</vt:lpstr>
      <vt:lpstr>Use of resources (WEL nexus)</vt:lpstr>
      <vt:lpstr>Hidden water</vt:lpstr>
      <vt:lpstr>Hidden Land</vt:lpstr>
      <vt:lpstr>Hidden Energy</vt:lpstr>
      <vt:lpstr>Connecting the WEL Nexus to  food production and consumption</vt:lpstr>
      <vt:lpstr>Methods vary widely </vt:lpstr>
      <vt:lpstr>PowerPointova predstavitev</vt:lpstr>
      <vt:lpstr>PowerPointova predstavitev</vt:lpstr>
      <vt:lpstr>PowerPointova predstavitev</vt:lpstr>
      <vt:lpstr>Food is at the center  of global challenges</vt:lpstr>
      <vt:lpstr>PowerPointova predstavitev</vt:lpstr>
      <vt:lpstr>Highly interconnected</vt:lpstr>
      <vt:lpstr>PowerPointova predstavitev</vt:lpstr>
      <vt:lpstr>PowerPointova predstavitev</vt:lpstr>
      <vt:lpstr>Food is at the center  of global challenges</vt:lpstr>
      <vt:lpstr> 40% of the world population  works in agriculture</vt:lpstr>
      <vt:lpstr>PowerPointova predstavitev</vt:lpstr>
      <vt:lpstr>PowerPointova predstavitev</vt:lpstr>
      <vt:lpstr>PowerPointova predstavitev</vt:lpstr>
      <vt:lpstr>PowerPointova predstavitev</vt:lpstr>
      <vt:lpstr>Food is at the center  of global challenges</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QUIZ</vt:lpstr>
      <vt:lpstr>Who is feeding whom?</vt:lpstr>
      <vt:lpstr>How our food changes the world?</vt:lpstr>
      <vt:lpstr>PowerPointova predstavitev</vt:lpstr>
      <vt:lpstr>Big portions</vt:lpstr>
      <vt:lpstr>Big portions</vt:lpstr>
      <vt:lpstr>PowerPointova predstavitev</vt:lpstr>
      <vt:lpstr>Too much meat &amp; dairy products</vt:lpstr>
      <vt:lpstr>Worldwide,  our diets countain  more  meat</vt:lpstr>
      <vt:lpstr>QUIZ</vt:lpstr>
      <vt:lpstr>QUIZ</vt:lpstr>
      <vt:lpstr>PowerPointova predstavitev</vt:lpstr>
      <vt:lpstr>PowerPointova predstavitev</vt:lpstr>
      <vt:lpstr>PowerPointova predstavitev</vt:lpstr>
      <vt:lpstr>PowerPointova predstavitev</vt:lpstr>
      <vt:lpstr>PowerPointova predstavitev</vt:lpstr>
      <vt:lpstr>+</vt:lpstr>
      <vt:lpstr>Too much meat and dairy products</vt:lpstr>
      <vt:lpstr>Space and time gaps in our food</vt:lpstr>
      <vt:lpstr>QUIZ</vt:lpstr>
      <vt:lpstr>PowerPointova predstavitev</vt:lpstr>
      <vt:lpstr>PowerPointova predstavitev</vt:lpstr>
      <vt:lpstr>Case of Asparagus in  Peru</vt:lpstr>
      <vt:lpstr>Space and time gaps in our food</vt:lpstr>
      <vt:lpstr>Space and time gaps in our food</vt:lpstr>
      <vt:lpstr>  </vt:lpstr>
      <vt:lpstr>PowerPointova predstavitev</vt:lpstr>
      <vt:lpstr>More processed food</vt:lpstr>
      <vt:lpstr>PowerPointova predstavitev</vt:lpstr>
      <vt:lpstr>PowerPointova predstavitev</vt:lpstr>
      <vt:lpstr>More processed food</vt:lpstr>
      <vt:lpstr>PowerPointova predstavitev</vt:lpstr>
      <vt:lpstr>More processed food</vt:lpstr>
      <vt:lpstr>Huge food wastage</vt:lpstr>
      <vt:lpstr>PowerPointova predstavitev</vt:lpstr>
      <vt:lpstr>PowerPointova predstavitev</vt:lpstr>
      <vt:lpstr>Food waste</vt:lpstr>
      <vt:lpstr>PowerPointova predstavitev</vt:lpstr>
      <vt:lpstr>Food wastage</vt:lpstr>
      <vt:lpstr>Loss of varieties</vt:lpstr>
      <vt:lpstr>PowerPointova predstavitev</vt:lpstr>
      <vt:lpstr> </vt:lpstr>
      <vt:lpstr>Svalbard Global Seed Vault  (Artic) </vt:lpstr>
      <vt:lpstr>QUIZ</vt:lpstr>
      <vt:lpstr>PowerPointova predstavitev</vt:lpstr>
      <vt:lpstr>PowerPointova predstavitev</vt:lpstr>
      <vt:lpstr>PowerPointova predstavitev</vt:lpstr>
      <vt:lpstr>Loss of varieties</vt:lpstr>
      <vt:lpstr>What’s next?</vt:lpstr>
      <vt:lpstr>PowerPointova predstavitev</vt:lpstr>
      <vt:lpstr>Raising global, responsible and active citizens?</vt:lpstr>
      <vt:lpstr>What is responsible food consumption?</vt:lpstr>
      <vt:lpstr>Heatlhy diet =</vt:lpstr>
      <vt:lpstr>Sustainability =</vt:lpstr>
      <vt:lpstr>Sustainable diet =</vt:lpstr>
      <vt:lpstr>Responsible diet =</vt:lpstr>
      <vt:lpstr>Guiding questions of a responsible food consumer</vt:lpstr>
      <vt:lpstr>PowerPointova predstavitev</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our FOOD changes the WORLD</dc:title>
  <dc:creator>Aurele</dc:creator>
  <cp:lastModifiedBy>Dunja</cp:lastModifiedBy>
  <cp:revision>99</cp:revision>
  <dcterms:created xsi:type="dcterms:W3CDTF">2006-08-16T00:00:00Z</dcterms:created>
  <dcterms:modified xsi:type="dcterms:W3CDTF">2015-10-23T11:17:52Z</dcterms:modified>
</cp:coreProperties>
</file>